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</p:sldMasterIdLst>
  <p:notesMasterIdLst>
    <p:notesMasterId r:id="rId28"/>
  </p:notesMasterIdLst>
  <p:sldIdLst>
    <p:sldId id="256" r:id="rId2"/>
    <p:sldId id="277" r:id="rId3"/>
    <p:sldId id="257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5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CD6"/>
    <a:srgbClr val="EE2F52"/>
    <a:srgbClr val="EDE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48" autoAdjust="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17EA5-555C-4397-A9DD-9D637C7ADF69}" type="datetimeFigureOut">
              <a:rPr lang="pl-PL" smtClean="0"/>
              <a:t>23.10.2022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2895-6A26-4E77-919A-78DB764B7C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2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k.up.krakow.pl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Inkubacja_(psychologia)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Weryfikacja" TargetMode="External"/><Relationship Id="rId5" Type="http://schemas.openxmlformats.org/officeDocument/2006/relationships/hyperlink" Target="https://pl.wikipedia.org/wiki/Wgl%C4%85d" TargetMode="External"/><Relationship Id="rId4" Type="http://schemas.openxmlformats.org/officeDocument/2006/relationships/hyperlink" Target="https://pl.wikipedia.org/wiki/Iluminacja_(psychologia)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ynalazki.andrej.edu.pl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według mfiles.pl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76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Podane za </a:t>
            </a:r>
            <a:r>
              <a:rPr lang="pl-PL" dirty="0">
                <a:hlinkClick r:id="rId3"/>
              </a:rPr>
              <a:t>https://whk.up.krakow.pl/</a:t>
            </a:r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88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 poradnikiem dr Anna Śliwińska pt. „ PAPIER CZERPANY - Autorska unikatowa książka artystyczna”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58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 art-papier.pl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44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 poradnikiem dr. dr Anna </a:t>
            </a:r>
            <a:r>
              <a:rPr lang="pl-PL" dirty="0" err="1"/>
              <a:t>Śliwińsk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87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art-papier.pl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78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9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Prowadzący zadaje pytania grupie</a:t>
            </a:r>
            <a:r>
              <a:rPr lang="pl-PL" baseline="0" dirty="0"/>
              <a:t> i słucha odpowiedzi, zapisując je na arkuszu papieru. </a:t>
            </a:r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92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preparacja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polega na wykonaniu wstępnych czynności związanych z zebraniem potrzebnych danych oraz sformułowaniem problemu, który ma być rozwiązany,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Inkubacja (psychologia)"/>
              </a:rPr>
              <a:t>inkubacja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polega na samoistnym oraz nieświadomym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dojrzewaniu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czy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wylęganiu się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pomysłu w czasie przerwy od intencjonalnej pracy nad nim,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Iluminacja (psychologia)"/>
              </a:rPr>
              <a:t>iluminacja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jest to olśnienie związane jest z nagłym rozwiązaniem problemu w konsekwencji pojawienia się momentu 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Wgląd"/>
              </a:rPr>
              <a:t>wglądu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 </a:t>
            </a: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Weryfikacja"/>
              </a:rPr>
              <a:t>weryfikacja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polega na sprawdzeniu na ile przydatne okaże się wytworzone nowe rozwiązanie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31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"Fontanna", słynne dzieło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zrewolucjonizowało sztukę współczesną, po raz pierwszy anonimowo pojawiło się na wystawie Społeczeństwa Zjednoczonych Artystów (ang.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Independent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 USA w 1917 roku.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1935 roku słynny surrealista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André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Breton wskazał Duchampa jako twórcę prowokacyjnej "rzeźby". Francuski artysta zamówił wiele replik dzieła, które nazywane było "Fontanną". Oryginał z wystawy najprawdopodobniej wylądował na śmietniku. Nikt jeszcze wtedy nie spodziewał się, że będzie to jedno z najbardziej legendarnych i wpływowych dzieł sztuki współczesnej, zapewniające Duchampowi reputację geniusza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nothing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rzeźba autorstwa Julii Goodman stworzona z 40 kręgów błękitnego papieru.</a:t>
            </a:r>
            <a:br>
              <a:rPr lang="pl-PL" dirty="0"/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Artystka na materiał wykorzystała wyrzucony papier z sąsiedztwa i zgłoszoną pracą zajęła drugie miejsce w konkursie Smart Art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69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Trash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to jedna z najbardziej znanych instalacji wpisujących się w nurt śmieciowej sztuki. Niemiecki artysta przez pół roku tworzył 1000 postaci wspólnie z… 30 asystentami!</a:t>
            </a:r>
            <a:br>
              <a:rPr lang="pl-PL" dirty="0"/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Instalacja zwiedziła już większość świata – nie omijając Nowego Jorku, piramid w Egipcie, czy Wielkiego Muru w Chinach.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49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Bradford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znany dzięki rzeźbom stworzonym z elementów zabawek.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45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Podane za </a:t>
            </a:r>
            <a:r>
              <a:rPr lang="pl-PL" dirty="0">
                <a:hlinkClick r:id="rId3"/>
              </a:rPr>
              <a:t>https://wynalazki.andrej.edu.pl/</a:t>
            </a:r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26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92895-6A26-4E77-919A-78DB764B7C1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0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86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1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43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64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56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64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fld id="{40CDF0EC-BF02-4575-BF72-9A3839C544D9}" type="datetime1">
              <a:rPr lang="pl-PL" smtClean="0"/>
              <a:pPr lvl="0"/>
              <a:t>23.10.2022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fld id="{7320297F-FE00-46BD-ACF2-BC4FF8189F7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eused.pl/trash-art-smieci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hk.up.krakow.pl/hst_papr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heykapak.pl/historia-papie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-papier.pl/aktualnosci.php?news=73&amp;wid=16&amp;wai=&amp;year=&amp;back=%2Faktualnosci.php%3Fwid%3D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mag.pl/article/fontanna-duchamp-wo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eused.pl/trash-art-smieci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eused.pl/trash-art-smieci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lti colored papers">
            <a:extLst>
              <a:ext uri="{FF2B5EF4-FFF2-40B4-BE49-F238E27FC236}">
                <a16:creationId xmlns:a16="http://schemas.microsoft.com/office/drawing/2014/main" id="{783F4F4D-76A9-9589-3F76-B17EC719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13FF390-70E7-428E-A441-2BBF269207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3840" y="742949"/>
            <a:ext cx="6557010" cy="1189673"/>
          </a:xfrm>
        </p:spPr>
        <p:txBody>
          <a:bodyPr>
            <a:normAutofit fontScale="90000"/>
          </a:bodyPr>
          <a:lstStyle/>
          <a:p>
            <a:pPr lvl="0"/>
            <a:r>
              <a:rPr lang="pl-PL" sz="8000" b="1" dirty="0">
                <a:solidFill>
                  <a:schemeClr val="bg1"/>
                </a:solidFill>
              </a:rPr>
              <a:t>Papier czerpany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05C8E0-F3EB-487E-9148-426FB341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0" y="975363"/>
            <a:ext cx="3993503" cy="84597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EE2F52"/>
                </a:solidFill>
              </a:rPr>
              <a:t>Robert </a:t>
            </a:r>
            <a:r>
              <a:rPr lang="pl-PL" b="1" dirty="0" err="1">
                <a:solidFill>
                  <a:srgbClr val="EE2F52"/>
                </a:solidFill>
              </a:rPr>
              <a:t>Bradford</a:t>
            </a:r>
            <a:endParaRPr lang="pl-PL" b="1" dirty="0">
              <a:solidFill>
                <a:srgbClr val="EE2F52"/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CF2E9E7-D058-4F6C-9A9F-F7A96BB0E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0" y="2160821"/>
            <a:ext cx="4825904" cy="4362931"/>
          </a:xfrm>
        </p:spPr>
      </p:pic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FD0DDFA5-43A0-4B43-8A26-883EC58C22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r="17197"/>
          <a:stretch/>
        </p:blipFill>
        <p:spPr>
          <a:xfrm>
            <a:off x="8934450" y="1090243"/>
            <a:ext cx="3257550" cy="4880699"/>
          </a:xfr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BC5F63D-E085-44D3-9F56-EB2213AFE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7" y="180359"/>
            <a:ext cx="3429030" cy="539166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228CEB9-E182-410A-A90F-7FC3D85427C5}"/>
              </a:ext>
            </a:extLst>
          </p:cNvPr>
          <p:cNvSpPr txBox="1"/>
          <p:nvPr/>
        </p:nvSpPr>
        <p:spPr>
          <a:xfrm>
            <a:off x="8224236" y="6369864"/>
            <a:ext cx="4245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dirty="0">
                <a:hlinkClick r:id="rId6"/>
              </a:rPr>
              <a:t>http://reused.pl/trash-art-smieci</a:t>
            </a:r>
            <a:r>
              <a:rPr lang="pl-PL" sz="1400" dirty="0"/>
              <a:t> 17.10.2022</a:t>
            </a:r>
          </a:p>
        </p:txBody>
      </p:sp>
    </p:spTree>
    <p:extLst>
      <p:ext uri="{BB962C8B-B14F-4D97-AF65-F5344CB8AC3E}">
        <p14:creationId xmlns:p14="http://schemas.microsoft.com/office/powerpoint/2010/main" val="273665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5" descr="Żarówka i koło zębate">
            <a:extLst>
              <a:ext uri="{FF2B5EF4-FFF2-40B4-BE49-F238E27FC236}">
                <a16:creationId xmlns:a16="http://schemas.microsoft.com/office/drawing/2014/main" id="{89E697D6-60CF-4CBF-C332-FE89F1837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9800" y="50778"/>
            <a:ext cx="1868265" cy="186946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ED722E4-ED2A-4932-95F3-560F2A7B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573785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/>
              <a:t>Ciekawostki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267CC84-12CF-404D-AF5D-063D5E2A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8" y="1920240"/>
            <a:ext cx="11137392" cy="5029200"/>
          </a:xfrm>
        </p:spPr>
        <p:txBody>
          <a:bodyPr>
            <a:normAutofit/>
          </a:bodyPr>
          <a:lstStyle/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Wytworzenie jednej tony papieru z makulatury, pozwala uratować dla przyrody 3 metry sześcienne przestrzeni na wysypisku, a także ocalić 17 drzew, 26 tysięcy litrów wody i 4,2 tysiąca kWh energii, które byłyby potrzebne do wytworzenia papieru ze świeżej masy drzewnej. Jest to ważne tym bardziej, że w ostatnich latach produkcja papieru na świecie przekracza 300 milionów ton rocznie. </a:t>
            </a:r>
          </a:p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Dzienne zużycie wynosi średnio około 820 - 830 tysięcy ton. Najwięcej papieru, bo około 41% przeznacza się do pisania i druku, do produkcji opakowań zużywa się około 36 % całej produkcji.</a:t>
            </a:r>
          </a:p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W Polsce produkuje się około 2 miliony ton papieru rocznie.</a:t>
            </a:r>
          </a:p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Najbardziej zaskakującym pomysłem w historii było zastosowanie przez Chińczyków papieru do wyrobu zbroi. </a:t>
            </a:r>
          </a:p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To właśnie Azjaci jako pierwsi zaczęli też produkować papierowe latawce i balony. </a:t>
            </a:r>
          </a:p>
          <a:p>
            <a:pPr marL="354013" indent="-354013"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dirty="0"/>
              <a:t>Sztuka składania papieru potocznie nazwana origami zapoczątkowana została przez Azjatów. </a:t>
            </a:r>
          </a:p>
        </p:txBody>
      </p:sp>
    </p:spTree>
    <p:extLst>
      <p:ext uri="{BB962C8B-B14F-4D97-AF65-F5344CB8AC3E}">
        <p14:creationId xmlns:p14="http://schemas.microsoft.com/office/powerpoint/2010/main" val="320761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3696818-2FFE-47E9-8B80-125E328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/>
              <a:t>Historia papiernictwa (1)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C4DC99C-822C-4D55-ACB9-30BD5508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8" y="1977390"/>
            <a:ext cx="6306630" cy="4687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Już od XIX stulecia papier jest obecny w naszym życiu.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Mówiąc o jego historii musimy cofnąć się do </a:t>
            </a:r>
            <a:r>
              <a:rPr lang="pl-PL" b="1" dirty="0">
                <a:solidFill>
                  <a:srgbClr val="EE2F52"/>
                </a:solidFill>
              </a:rPr>
              <a:t>105 roku</a:t>
            </a:r>
            <a:r>
              <a:rPr lang="pl-PL" dirty="0"/>
              <a:t>, gdzie </a:t>
            </a:r>
            <a:r>
              <a:rPr lang="pl-PL" dirty="0" err="1"/>
              <a:t>Tsai</a:t>
            </a:r>
            <a:r>
              <a:rPr lang="pl-PL" dirty="0"/>
              <a:t> Lun (62-121 r. n.e.) pochodzący z prowincji Hunan w południowych Chinach wynalazł papier.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 err="1"/>
              <a:t>Tain</a:t>
            </a:r>
            <a:r>
              <a:rPr lang="pl-PL" dirty="0"/>
              <a:t> chcąc zastąpić nietrwałe i niewygodne deszczułki w bibliotece cesarza, czymś bardziej praktycznym i lżejszym, postanowił wykorzystać surowce roślinne.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Wynalazca papieru stworzył papier składający się z łyka drzewnego, odpadów konopnych oraz sieci rybackich. Pomysł ten spotkał się z ogromną aprobatą cesarza więc zaczęto go stosować powszechnie.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Tajemnica produkcji papieru była strzeżona przez </a:t>
            </a:r>
            <a:r>
              <a:rPr lang="pl-PL" b="1" dirty="0">
                <a:solidFill>
                  <a:srgbClr val="EE2F52"/>
                </a:solidFill>
              </a:rPr>
              <a:t>prawie 700 lat</a:t>
            </a:r>
            <a:r>
              <a:rPr lang="pl-PL" dirty="0">
                <a:solidFill>
                  <a:srgbClr val="EE2F52"/>
                </a:solidFill>
              </a:rPr>
              <a:t>. 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E7FFBAE7-97E5-49B4-B6BB-706BF63A8C9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10"/>
          <a:stretch/>
        </p:blipFill>
        <p:spPr>
          <a:xfrm>
            <a:off x="7248168" y="2495511"/>
            <a:ext cx="2302272" cy="2870179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AE0664E-491D-41CB-B773-D65E45A6E2E0}"/>
              </a:ext>
            </a:extLst>
          </p:cNvPr>
          <p:cNvSpPr txBox="1"/>
          <p:nvPr/>
        </p:nvSpPr>
        <p:spPr>
          <a:xfrm>
            <a:off x="7315200" y="6356639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dirty="0">
                <a:hlinkClick r:id="rId3"/>
              </a:rPr>
              <a:t>https://whk.up.krakow.pl/hst_papr.html</a:t>
            </a:r>
            <a:r>
              <a:rPr lang="pl-PL" sz="1400" dirty="0"/>
              <a:t> 17.10.2022</a:t>
            </a:r>
          </a:p>
        </p:txBody>
      </p:sp>
      <p:pic>
        <p:nvPicPr>
          <p:cNvPr id="2" name="Symbol zastępczy zawartości 10">
            <a:extLst>
              <a:ext uri="{FF2B5EF4-FFF2-40B4-BE49-F238E27FC236}">
                <a16:creationId xmlns:a16="http://schemas.microsoft.com/office/drawing/2014/main" id="{8B3B1834-0F54-DFFD-9548-F9E686D6F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r="33051"/>
          <a:stretch/>
        </p:blipFill>
        <p:spPr>
          <a:xfrm>
            <a:off x="9729193" y="193584"/>
            <a:ext cx="2302271" cy="2870179"/>
          </a:xfrm>
          <a:prstGeom prst="rect">
            <a:avLst/>
          </a:prstGeom>
        </p:spPr>
      </p:pic>
      <p:pic>
        <p:nvPicPr>
          <p:cNvPr id="3" name="Symbol zastępczy zawartości 10">
            <a:extLst>
              <a:ext uri="{FF2B5EF4-FFF2-40B4-BE49-F238E27FC236}">
                <a16:creationId xmlns:a16="http://schemas.microsoft.com/office/drawing/2014/main" id="{F9175F76-0E4F-ADF8-435C-FF683DBD4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1" r="1111"/>
          <a:stretch/>
        </p:blipFill>
        <p:spPr>
          <a:xfrm>
            <a:off x="9753600" y="3402604"/>
            <a:ext cx="2233341" cy="28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F1E44-BAFE-4424-A5AA-D17DDD33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" y="1873912"/>
            <a:ext cx="5833872" cy="4984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dirty="0"/>
              <a:t>Z czasem jak papier został coraz bardziej upowszechniany na obszarze imperium chińskiego, umiejętność produkcji papieru zaczęła przenikać poza jego granice. Jednym z pierwszych krajów, do którego dotarła umiejętność tworzenia papieru była prawdopodobnie Korea. Miało to miejsce w </a:t>
            </a:r>
            <a:r>
              <a:rPr lang="pl-PL" sz="2000" b="1" dirty="0">
                <a:solidFill>
                  <a:srgbClr val="EE2F52"/>
                </a:solidFill>
              </a:rPr>
              <a:t>384 roku</a:t>
            </a:r>
            <a:r>
              <a:rPr lang="pl-PL" sz="2000" dirty="0"/>
              <a:t>. To właśnie tam papier stał się szeroko stosowanym materiałem zarówno do wyposażenia wnętrz, jak i do pisania oraz w grafice i drukarstwie - z Korei pochodzi najstarszy dokument drukowany </a:t>
            </a:r>
            <a:r>
              <a:rPr lang="pl-PL" sz="2000" dirty="0">
                <a:solidFill>
                  <a:srgbClr val="EE2F52"/>
                </a:solidFill>
              </a:rPr>
              <a:t>- </a:t>
            </a:r>
            <a:r>
              <a:rPr lang="pl-PL" sz="2000" b="1" dirty="0">
                <a:solidFill>
                  <a:srgbClr val="EE2F52"/>
                </a:solidFill>
              </a:rPr>
              <a:t>inkunabuły z początku XV w.</a:t>
            </a:r>
            <a:r>
              <a:rPr lang="pl-PL" sz="2000" dirty="0">
                <a:solidFill>
                  <a:srgbClr val="EE2F5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dirty="0"/>
              <a:t>Mimo iż Chińczycy wynaleźli papier to Koreańczycy jako pierwsi zastosowali barwienie papieru na masowa skalę. Używali papierowych kopert. Dodatkowo dokonali istotnego przełomu i rozwoju technologii rękodzieła papierniczego.</a:t>
            </a:r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318A5093-2279-B910-7D84-51F80F4E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/>
              <a:t>Historia papiernictwa (2)</a:t>
            </a:r>
            <a:endParaRPr lang="pl-PL" dirty="0"/>
          </a:p>
        </p:txBody>
      </p:sp>
      <p:sp>
        <p:nvSpPr>
          <p:cNvPr id="8" name="pole tekstowe 6">
            <a:extLst>
              <a:ext uri="{FF2B5EF4-FFF2-40B4-BE49-F238E27FC236}">
                <a16:creationId xmlns:a16="http://schemas.microsoft.com/office/drawing/2014/main" id="{CEAD599F-73EA-E337-9D87-47E66334E712}"/>
              </a:ext>
            </a:extLst>
          </p:cNvPr>
          <p:cNvSpPr txBox="1"/>
          <p:nvPr/>
        </p:nvSpPr>
        <p:spPr>
          <a:xfrm>
            <a:off x="8487970" y="6393454"/>
            <a:ext cx="3490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dirty="0">
                <a:hlinkClick r:id="rId2"/>
              </a:rPr>
              <a:t>https://heykapak.pl/historia-papieru</a:t>
            </a:r>
            <a:r>
              <a:rPr lang="pl-PL" sz="1100" dirty="0"/>
              <a:t> 17.10.2022</a:t>
            </a:r>
          </a:p>
        </p:txBody>
      </p:sp>
      <p:pic>
        <p:nvPicPr>
          <p:cNvPr id="9" name="Obraz 5">
            <a:extLst>
              <a:ext uri="{FF2B5EF4-FFF2-40B4-BE49-F238E27FC236}">
                <a16:creationId xmlns:a16="http://schemas.microsoft.com/office/drawing/2014/main" id="{0D76CED1-1A0A-20CC-6EE7-CCE0FC37D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7" r="65907" b="9428"/>
          <a:stretch/>
        </p:blipFill>
        <p:spPr>
          <a:xfrm>
            <a:off x="7565972" y="109920"/>
            <a:ext cx="2166926" cy="2863159"/>
          </a:xfrm>
          <a:prstGeom prst="rect">
            <a:avLst/>
          </a:prstGeom>
        </p:spPr>
      </p:pic>
      <p:pic>
        <p:nvPicPr>
          <p:cNvPr id="10" name="Obraz 5">
            <a:extLst>
              <a:ext uri="{FF2B5EF4-FFF2-40B4-BE49-F238E27FC236}">
                <a16:creationId xmlns:a16="http://schemas.microsoft.com/office/drawing/2014/main" id="{F745FCDB-B06F-A498-54FB-48D047970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 t="10129" r="33210" b="9726"/>
          <a:stretch/>
        </p:blipFill>
        <p:spPr>
          <a:xfrm>
            <a:off x="9974579" y="1910010"/>
            <a:ext cx="2095501" cy="2863159"/>
          </a:xfrm>
          <a:prstGeom prst="rect">
            <a:avLst/>
          </a:prstGeom>
        </p:spPr>
      </p:pic>
      <p:pic>
        <p:nvPicPr>
          <p:cNvPr id="11" name="Obraz 5">
            <a:extLst>
              <a:ext uri="{FF2B5EF4-FFF2-40B4-BE49-F238E27FC236}">
                <a16:creationId xmlns:a16="http://schemas.microsoft.com/office/drawing/2014/main" id="{96EAADB9-697F-BBBB-1101-E10182FA4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6" t="10512" b="9343"/>
          <a:stretch/>
        </p:blipFill>
        <p:spPr>
          <a:xfrm>
            <a:off x="7669529" y="3251687"/>
            <a:ext cx="2140303" cy="28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1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2E3BC-6E3A-4540-B627-33E54DC3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782313"/>
            <a:ext cx="6177534" cy="5075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400" b="1" dirty="0">
                <a:solidFill>
                  <a:srgbClr val="EE2F52"/>
                </a:solidFill>
              </a:rPr>
              <a:t>Około 750 r.</a:t>
            </a:r>
            <a:r>
              <a:rPr lang="pl-PL" sz="2400" b="1" dirty="0"/>
              <a:t> </a:t>
            </a:r>
            <a:r>
              <a:rPr lang="pl-PL" sz="2400" dirty="0"/>
              <a:t>Arabowie nauczyli się wytwarzać papier. Miało to miejsce w czasie wojny chińsko-arabskiej, gdzie pośród pojmanych chińskich jeńców, znajdowały się osoby zajmujące się papiernictwem. Ujawniły one tajemnice produkcji papieru.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400" dirty="0"/>
              <a:t>Wiedza ta dotarła do </a:t>
            </a:r>
            <a:r>
              <a:rPr lang="pl-PL" sz="2400" b="1" dirty="0">
                <a:solidFill>
                  <a:srgbClr val="EE2F52"/>
                </a:solidFill>
              </a:rPr>
              <a:t>Samarkandy</a:t>
            </a:r>
            <a:r>
              <a:rPr lang="pl-PL" sz="2400" dirty="0"/>
              <a:t>. Stąd w kolejnych wiekach rozprzestrzeniła się w krajach azjatyckich i następnie </a:t>
            </a:r>
            <a:r>
              <a:rPr lang="pl-PL" sz="2400" b="1" dirty="0">
                <a:solidFill>
                  <a:srgbClr val="EE2F52"/>
                </a:solidFill>
              </a:rPr>
              <a:t>poprzez Afrykę dotarła do Europy</a:t>
            </a:r>
            <a:r>
              <a:rPr lang="pl-PL" sz="2400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400" dirty="0"/>
              <a:t>Pierwsze warsztaty papiernicze zakładane przez Arabów pojawiły się na terenie obecnej </a:t>
            </a:r>
            <a:r>
              <a:rPr lang="pl-PL" sz="2400" b="1" dirty="0">
                <a:solidFill>
                  <a:srgbClr val="EE2F52"/>
                </a:solidFill>
              </a:rPr>
              <a:t>Hiszpanii</a:t>
            </a:r>
            <a:r>
              <a:rPr lang="pl-PL" sz="2400" dirty="0"/>
              <a:t> (</a:t>
            </a:r>
            <a:r>
              <a:rPr lang="pl-PL" sz="2400" dirty="0" err="1"/>
              <a:t>Xativa</a:t>
            </a:r>
            <a:r>
              <a:rPr lang="pl-PL" sz="2400" dirty="0"/>
              <a:t> 1144 r. i Katalonii 1193 r.) oraz we </a:t>
            </a:r>
            <a:r>
              <a:rPr lang="pl-PL" sz="2400" b="1" dirty="0">
                <a:solidFill>
                  <a:srgbClr val="EE2F52"/>
                </a:solidFill>
              </a:rPr>
              <a:t>Włoszech</a:t>
            </a:r>
            <a:r>
              <a:rPr lang="pl-PL" sz="2400" dirty="0"/>
              <a:t> (</a:t>
            </a:r>
            <a:r>
              <a:rPr lang="pl-PL" sz="2400" dirty="0" err="1"/>
              <a:t>Fabriano</a:t>
            </a:r>
            <a:r>
              <a:rPr lang="pl-PL" sz="2400" dirty="0"/>
              <a:t> 1268 r.).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400" dirty="0"/>
              <a:t>W XV w. papiernictwo było już w Szwajcarii, Austrii, Czechach, Polsce i Anglii.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0F2043-C517-45C4-A18A-46C3814775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37438" y="2286000"/>
            <a:ext cx="4754562" cy="4022725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Tytuł 6">
            <a:extLst>
              <a:ext uri="{FF2B5EF4-FFF2-40B4-BE49-F238E27FC236}">
                <a16:creationId xmlns:a16="http://schemas.microsoft.com/office/drawing/2014/main" id="{B48323FF-FDC4-3522-CC96-5E2C2052F289}"/>
              </a:ext>
            </a:extLst>
          </p:cNvPr>
          <p:cNvSpPr txBox="1">
            <a:spLocks/>
          </p:cNvSpPr>
          <p:nvPr/>
        </p:nvSpPr>
        <p:spPr>
          <a:xfrm>
            <a:off x="77266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Historia papiernictwa (3)</a:t>
            </a:r>
            <a:endParaRPr lang="pl-PL" dirty="0"/>
          </a:p>
        </p:txBody>
      </p:sp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FD8A3E39-D58B-39C9-44A5-C671B09A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01" y="350138"/>
            <a:ext cx="4428836" cy="5705475"/>
          </a:xfrm>
          <a:prstGeom prst="rect">
            <a:avLst/>
          </a:prstGeom>
        </p:spPr>
      </p:pic>
      <p:sp>
        <p:nvSpPr>
          <p:cNvPr id="9" name="pole tekstowe 6">
            <a:extLst>
              <a:ext uri="{FF2B5EF4-FFF2-40B4-BE49-F238E27FC236}">
                <a16:creationId xmlns:a16="http://schemas.microsoft.com/office/drawing/2014/main" id="{577DA4E6-AE3B-719E-9B0B-BAC188AA9E8B}"/>
              </a:ext>
            </a:extLst>
          </p:cNvPr>
          <p:cNvSpPr txBox="1"/>
          <p:nvPr/>
        </p:nvSpPr>
        <p:spPr>
          <a:xfrm>
            <a:off x="3603293" y="6530722"/>
            <a:ext cx="858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4"/>
              </a:rPr>
              <a:t>http://art-papier.pl/aktualnosci.php?news=73&amp;wid=16&amp;wai=&amp;year=&amp;back=%2Faktualnosci.php%3Fwid%3D16</a:t>
            </a:r>
            <a:r>
              <a:rPr lang="pl-PL" sz="1200" dirty="0"/>
              <a:t>  17.10.2022</a:t>
            </a:r>
          </a:p>
        </p:txBody>
      </p:sp>
    </p:spTree>
    <p:extLst>
      <p:ext uri="{BB962C8B-B14F-4D97-AF65-F5344CB8AC3E}">
        <p14:creationId xmlns:p14="http://schemas.microsoft.com/office/powerpoint/2010/main" val="29564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961AB-848D-448B-B23C-591A7B5A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/>
              <a:t>CIEKAWOSTKI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42FBE-E45C-483A-AB09-0F0D0391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7" y="1908810"/>
            <a:ext cx="7148323" cy="473202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Najstarszymi zabytkami piśmiennictwa pochodzącymi </a:t>
            </a:r>
            <a:r>
              <a:rPr lang="pl-PL" sz="2400" b="1" dirty="0">
                <a:solidFill>
                  <a:srgbClr val="2CACD6"/>
                </a:solidFill>
              </a:rPr>
              <a:t>z II i III wieku</a:t>
            </a:r>
            <a:r>
              <a:rPr lang="pl-PL" sz="2400" dirty="0"/>
              <a:t>, zachowanymi do czasów obecnych są kawałki papieru z </a:t>
            </a:r>
            <a:r>
              <a:rPr lang="pl-PL" sz="2400" b="1" dirty="0">
                <a:solidFill>
                  <a:srgbClr val="2CACD6"/>
                </a:solidFill>
              </a:rPr>
              <a:t>Lob-nor</a:t>
            </a:r>
            <a:r>
              <a:rPr lang="pl-PL" sz="2400" dirty="0"/>
              <a:t> - tybetańskiej pustyni, odnalezione przez Svena </a:t>
            </a:r>
            <a:r>
              <a:rPr lang="pl-PL" sz="2400" dirty="0" err="1"/>
              <a:t>Hedina</a:t>
            </a:r>
            <a:r>
              <a:rPr lang="pl-PL" sz="2400" dirty="0"/>
              <a:t>.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Znaleziono też zamurowane rękopisy papierowe </a:t>
            </a:r>
            <a:r>
              <a:rPr lang="pl-PL" sz="2400" b="1" dirty="0">
                <a:solidFill>
                  <a:srgbClr val="2CACD6"/>
                </a:solidFill>
              </a:rPr>
              <a:t>w świątyni </a:t>
            </a:r>
            <a:r>
              <a:rPr lang="pl-PL" sz="2400" b="1" dirty="0" err="1">
                <a:solidFill>
                  <a:srgbClr val="2CACD6"/>
                </a:solidFill>
              </a:rPr>
              <a:t>Tun</a:t>
            </a:r>
            <a:r>
              <a:rPr lang="pl-PL" sz="2400" b="1" dirty="0">
                <a:solidFill>
                  <a:srgbClr val="2CACD6"/>
                </a:solidFill>
              </a:rPr>
              <a:t> Huang</a:t>
            </a:r>
            <a:r>
              <a:rPr lang="pl-PL" sz="2400" dirty="0">
                <a:solidFill>
                  <a:srgbClr val="2CACD6"/>
                </a:solidFill>
              </a:rPr>
              <a:t> </a:t>
            </a:r>
            <a:r>
              <a:rPr lang="pl-PL" sz="2400" dirty="0"/>
              <a:t>w Turkiestanie, które obecnie przechowywane są w British </a:t>
            </a:r>
            <a:r>
              <a:rPr lang="pl-PL" sz="2400" dirty="0" err="1"/>
              <a:t>Museum</a:t>
            </a:r>
            <a:r>
              <a:rPr lang="pl-PL" sz="2400" dirty="0"/>
              <a:t> w Londynie, w Bibliotece Narodowej w Paryżu, oraz w Chinach i w Japonii.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Starożytna książka napisana na papierze miała również formę </a:t>
            </a:r>
            <a:r>
              <a:rPr lang="pl-PL" sz="2400" b="1" dirty="0">
                <a:solidFill>
                  <a:srgbClr val="2CACD6"/>
                </a:solidFill>
              </a:rPr>
              <a:t>zwoju</a:t>
            </a:r>
            <a:r>
              <a:rPr lang="pl-PL" sz="24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  <p:pic>
        <p:nvPicPr>
          <p:cNvPr id="6" name="Symbol zastępczy zawartości 5" descr="Żarówka i koło zębate">
            <a:extLst>
              <a:ext uri="{FF2B5EF4-FFF2-40B4-BE49-F238E27FC236}">
                <a16:creationId xmlns:a16="http://schemas.microsoft.com/office/drawing/2014/main" id="{DD7ACC64-EECB-4CC3-A7AA-13C6268BED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613" y="883856"/>
            <a:ext cx="4674987" cy="4677983"/>
          </a:xfrm>
        </p:spPr>
      </p:pic>
    </p:spTree>
    <p:extLst>
      <p:ext uri="{BB962C8B-B14F-4D97-AF65-F5344CB8AC3E}">
        <p14:creationId xmlns:p14="http://schemas.microsoft.com/office/powerpoint/2010/main" val="140849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A6FD94-174C-4AC4-A8BF-FFE4F5F1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5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/>
              <a:t>Papier czerpany w XXI wieku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4A4DD4-247E-49B4-AB43-2CA428CA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57" y="1897380"/>
            <a:ext cx="9720073" cy="480060"/>
          </a:xfrm>
        </p:spPr>
        <p:txBody>
          <a:bodyPr>
            <a:normAutofit/>
          </a:bodyPr>
          <a:lstStyle/>
          <a:p>
            <a:r>
              <a:rPr lang="pl-PL" dirty="0"/>
              <a:t>Produkcja papieru ręcznie czerpanego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2790C3-D04D-E463-E206-B06F6EEE6A62}"/>
              </a:ext>
            </a:extLst>
          </p:cNvPr>
          <p:cNvGrpSpPr/>
          <p:nvPr/>
        </p:nvGrpSpPr>
        <p:grpSpPr>
          <a:xfrm>
            <a:off x="434340" y="2514600"/>
            <a:ext cx="10850477" cy="3702303"/>
            <a:chOff x="2845132" y="3267450"/>
            <a:chExt cx="7228105" cy="23580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131439-57B6-7838-55F9-52C6B1A2EF2D}"/>
                </a:ext>
              </a:extLst>
            </p:cNvPr>
            <p:cNvSpPr/>
            <p:nvPr/>
          </p:nvSpPr>
          <p:spPr>
            <a:xfrm>
              <a:off x="7715621" y="3267450"/>
              <a:ext cx="2357616" cy="2358052"/>
            </a:xfrm>
            <a:prstGeom prst="ellipse">
              <a:avLst/>
            </a:prstGeom>
            <a:solidFill>
              <a:srgbClr val="EDE49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C1B1B7-188D-8D63-BE44-340DC9A13987}"/>
                </a:ext>
              </a:extLst>
            </p:cNvPr>
            <p:cNvSpPr/>
            <p:nvPr/>
          </p:nvSpPr>
          <p:spPr>
            <a:xfrm>
              <a:off x="7793901" y="3346066"/>
              <a:ext cx="2201055" cy="2200821"/>
            </a:xfrm>
            <a:custGeom>
              <a:avLst/>
              <a:gdLst>
                <a:gd name="connsiteX0" fmla="*/ 0 w 2201055"/>
                <a:gd name="connsiteY0" fmla="*/ 1100411 h 2200821"/>
                <a:gd name="connsiteX1" fmla="*/ 1100528 w 2201055"/>
                <a:gd name="connsiteY1" fmla="*/ 0 h 2200821"/>
                <a:gd name="connsiteX2" fmla="*/ 2201056 w 2201055"/>
                <a:gd name="connsiteY2" fmla="*/ 1100411 h 2200821"/>
                <a:gd name="connsiteX3" fmla="*/ 1100528 w 2201055"/>
                <a:gd name="connsiteY3" fmla="*/ 2200822 h 2200821"/>
                <a:gd name="connsiteX4" fmla="*/ 0 w 2201055"/>
                <a:gd name="connsiteY4" fmla="*/ 1100411 h 220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055" h="2200821">
                  <a:moveTo>
                    <a:pt x="0" y="1100411"/>
                  </a:moveTo>
                  <a:cubicBezTo>
                    <a:pt x="0" y="492671"/>
                    <a:pt x="492723" y="0"/>
                    <a:pt x="1100528" y="0"/>
                  </a:cubicBezTo>
                  <a:cubicBezTo>
                    <a:pt x="1708333" y="0"/>
                    <a:pt x="2201056" y="492671"/>
                    <a:pt x="2201056" y="1100411"/>
                  </a:cubicBezTo>
                  <a:cubicBezTo>
                    <a:pt x="2201056" y="1708151"/>
                    <a:pt x="1708333" y="2200822"/>
                    <a:pt x="1100528" y="2200822"/>
                  </a:cubicBezTo>
                  <a:cubicBezTo>
                    <a:pt x="492723" y="2200822"/>
                    <a:pt x="0" y="1708151"/>
                    <a:pt x="0" y="1100411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56" tIns="339862" rIns="340055" bIns="33986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b="0" i="0" kern="1200" dirty="0"/>
                <a:t>Suszenie, gładzenie i prasowanie</a:t>
              </a:r>
              <a:endParaRPr lang="pl-PL" sz="3200" kern="1200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66925D67-D4A7-5385-38E5-41EA76BCF538}"/>
                </a:ext>
              </a:extLst>
            </p:cNvPr>
            <p:cNvSpPr/>
            <p:nvPr/>
          </p:nvSpPr>
          <p:spPr>
            <a:xfrm rot="2700000">
              <a:off x="5281796" y="3270301"/>
              <a:ext cx="2351937" cy="2351937"/>
            </a:xfrm>
            <a:prstGeom prst="teardrop">
              <a:avLst>
                <a:gd name="adj" fmla="val 100000"/>
              </a:avLst>
            </a:prstGeom>
            <a:solidFill>
              <a:srgbClr val="EE2F52"/>
            </a:solidFill>
            <a:ln>
              <a:solidFill>
                <a:srgbClr val="EE2F5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61686"/>
                <a:satOff val="746"/>
                <a:lumOff val="1765"/>
                <a:alphaOff val="0"/>
              </a:schemeClr>
            </a:fillRef>
            <a:effectRef idx="2">
              <a:schemeClr val="accent2"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37B0F66-83C7-55DF-8494-000772830718}"/>
                </a:ext>
              </a:extLst>
            </p:cNvPr>
            <p:cNvSpPr/>
            <p:nvPr/>
          </p:nvSpPr>
          <p:spPr>
            <a:xfrm>
              <a:off x="5357237" y="3346066"/>
              <a:ext cx="2201055" cy="2200821"/>
            </a:xfrm>
            <a:custGeom>
              <a:avLst/>
              <a:gdLst>
                <a:gd name="connsiteX0" fmla="*/ 0 w 2201055"/>
                <a:gd name="connsiteY0" fmla="*/ 1100411 h 2200821"/>
                <a:gd name="connsiteX1" fmla="*/ 1100528 w 2201055"/>
                <a:gd name="connsiteY1" fmla="*/ 0 h 2200821"/>
                <a:gd name="connsiteX2" fmla="*/ 2201056 w 2201055"/>
                <a:gd name="connsiteY2" fmla="*/ 1100411 h 2200821"/>
                <a:gd name="connsiteX3" fmla="*/ 1100528 w 2201055"/>
                <a:gd name="connsiteY3" fmla="*/ 2200822 h 2200821"/>
                <a:gd name="connsiteX4" fmla="*/ 0 w 2201055"/>
                <a:gd name="connsiteY4" fmla="*/ 1100411 h 220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055" h="2200821">
                  <a:moveTo>
                    <a:pt x="0" y="1100411"/>
                  </a:moveTo>
                  <a:cubicBezTo>
                    <a:pt x="0" y="492671"/>
                    <a:pt x="492723" y="0"/>
                    <a:pt x="1100528" y="0"/>
                  </a:cubicBezTo>
                  <a:cubicBezTo>
                    <a:pt x="1708333" y="0"/>
                    <a:pt x="2201056" y="492671"/>
                    <a:pt x="2201056" y="1100411"/>
                  </a:cubicBezTo>
                  <a:cubicBezTo>
                    <a:pt x="2201056" y="1708151"/>
                    <a:pt x="1708333" y="2200822"/>
                    <a:pt x="1100528" y="2200822"/>
                  </a:cubicBezTo>
                  <a:cubicBezTo>
                    <a:pt x="492723" y="2200822"/>
                    <a:pt x="0" y="1708151"/>
                    <a:pt x="0" y="1100411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-661686"/>
                <a:satOff val="746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56" tIns="339862" rIns="340055" bIns="33986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b="0" i="0" kern="1200" dirty="0"/>
                <a:t>Czerpanie papieru</a:t>
              </a:r>
              <a:endParaRPr lang="pl-PL" sz="3200" kern="1200" dirty="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C7836D79-FD89-1A33-04CD-7B7672E95F53}"/>
                </a:ext>
              </a:extLst>
            </p:cNvPr>
            <p:cNvSpPr/>
            <p:nvPr/>
          </p:nvSpPr>
          <p:spPr>
            <a:xfrm rot="2700000">
              <a:off x="2845132" y="3270301"/>
              <a:ext cx="2351937" cy="2351937"/>
            </a:xfrm>
            <a:prstGeom prst="teardrop">
              <a:avLst>
                <a:gd name="adj" fmla="val 100000"/>
              </a:avLst>
            </a:prstGeom>
            <a:solidFill>
              <a:srgbClr val="2CACD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323373"/>
                <a:satOff val="1492"/>
                <a:lumOff val="3530"/>
                <a:alphaOff val="0"/>
              </a:schemeClr>
            </a:fillRef>
            <a:effectRef idx="2">
              <a:schemeClr val="accent2">
                <a:hueOff val="-1323373"/>
                <a:satOff val="1492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CAE7B0-7C6D-4290-046D-1DFC0BD8F288}"/>
                </a:ext>
              </a:extLst>
            </p:cNvPr>
            <p:cNvSpPr/>
            <p:nvPr/>
          </p:nvSpPr>
          <p:spPr>
            <a:xfrm>
              <a:off x="2920573" y="3346066"/>
              <a:ext cx="2201055" cy="2200821"/>
            </a:xfrm>
            <a:custGeom>
              <a:avLst/>
              <a:gdLst>
                <a:gd name="connsiteX0" fmla="*/ 0 w 2201055"/>
                <a:gd name="connsiteY0" fmla="*/ 1100411 h 2200821"/>
                <a:gd name="connsiteX1" fmla="*/ 1100528 w 2201055"/>
                <a:gd name="connsiteY1" fmla="*/ 0 h 2200821"/>
                <a:gd name="connsiteX2" fmla="*/ 2201056 w 2201055"/>
                <a:gd name="connsiteY2" fmla="*/ 1100411 h 2200821"/>
                <a:gd name="connsiteX3" fmla="*/ 1100528 w 2201055"/>
                <a:gd name="connsiteY3" fmla="*/ 2200822 h 2200821"/>
                <a:gd name="connsiteX4" fmla="*/ 0 w 2201055"/>
                <a:gd name="connsiteY4" fmla="*/ 1100411 h 220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055" h="2200821">
                  <a:moveTo>
                    <a:pt x="0" y="1100411"/>
                  </a:moveTo>
                  <a:cubicBezTo>
                    <a:pt x="0" y="492671"/>
                    <a:pt x="492723" y="0"/>
                    <a:pt x="1100528" y="0"/>
                  </a:cubicBezTo>
                  <a:cubicBezTo>
                    <a:pt x="1708333" y="0"/>
                    <a:pt x="2201056" y="492671"/>
                    <a:pt x="2201056" y="1100411"/>
                  </a:cubicBezTo>
                  <a:cubicBezTo>
                    <a:pt x="2201056" y="1708151"/>
                    <a:pt x="1708333" y="2200822"/>
                    <a:pt x="1100528" y="2200822"/>
                  </a:cubicBezTo>
                  <a:cubicBezTo>
                    <a:pt x="492723" y="2200822"/>
                    <a:pt x="0" y="1708151"/>
                    <a:pt x="0" y="1100411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-1323373"/>
                <a:satOff val="1492"/>
                <a:lumOff val="35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056" tIns="339862" rIns="340055" bIns="33986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b="0" i="0" kern="1200" dirty="0"/>
                <a:t>Przygotowanie masy papierniczej</a:t>
              </a:r>
              <a:endParaRPr lang="pl-PL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52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7F70A7-BB47-48A4-95D1-CDF245E5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97" y="555102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CACD6"/>
                </a:solidFill>
              </a:rPr>
              <a:t>Przygotowanie masy papierniczej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52F336B-996B-4FD8-A31A-F25BDCDA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2" y="1800768"/>
            <a:ext cx="5713608" cy="5057232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Papier tworzy się z </a:t>
            </a:r>
            <a:r>
              <a:rPr lang="pl-PL" sz="2400" b="1" dirty="0">
                <a:solidFill>
                  <a:srgbClr val="2CACD6"/>
                </a:solidFill>
              </a:rPr>
              <a:t>włókien pochodzenia roślinnego </a:t>
            </a:r>
            <a:r>
              <a:rPr lang="pl-PL" sz="2400" dirty="0"/>
              <a:t>tj. włókien z łodyg roślinnych źdźbeł (słoma, wiklina, bambus), </a:t>
            </a:r>
            <a:r>
              <a:rPr lang="pl-PL" sz="2400" b="1" dirty="0">
                <a:solidFill>
                  <a:srgbClr val="2CACD6"/>
                </a:solidFill>
              </a:rPr>
              <a:t>włókien łykowych </a:t>
            </a:r>
            <a:r>
              <a:rPr lang="pl-PL" sz="2400" dirty="0"/>
              <a:t>(len, konopie, juta), </a:t>
            </a:r>
            <a:r>
              <a:rPr lang="pl-PL" sz="2400" b="1" dirty="0">
                <a:solidFill>
                  <a:srgbClr val="2CACD6"/>
                </a:solidFill>
              </a:rPr>
              <a:t>włókien z liści </a:t>
            </a:r>
            <a:r>
              <a:rPr lang="pl-PL" sz="2400" dirty="0"/>
              <a:t>(sizal, manila), </a:t>
            </a:r>
            <a:r>
              <a:rPr lang="pl-PL" sz="2400" b="1" dirty="0">
                <a:solidFill>
                  <a:srgbClr val="2CACD6"/>
                </a:solidFill>
              </a:rPr>
              <a:t>włókien z torebek nasiennych </a:t>
            </a:r>
            <a:r>
              <a:rPr lang="pl-PL" sz="2400" dirty="0"/>
              <a:t>(bawełna) oraz włókien z drzew iglastych i liściastych.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Przygotowanie masy papierniczej obejmuje zmianę właściwości włókien poprzez mielenie, zaklejanie, wypełnianie i ewentualne barwienie.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501ACB8-4D74-4522-B102-512523C20E28}"/>
              </a:ext>
            </a:extLst>
          </p:cNvPr>
          <p:cNvSpPr txBox="1"/>
          <p:nvPr/>
        </p:nvSpPr>
        <p:spPr>
          <a:xfrm>
            <a:off x="8464696" y="5117782"/>
            <a:ext cx="3262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CACD6"/>
                </a:solidFill>
              </a:rPr>
              <a:t>Ciekawostka</a:t>
            </a:r>
            <a:r>
              <a:rPr lang="pl-PL" dirty="0"/>
              <a:t> </a:t>
            </a:r>
          </a:p>
          <a:p>
            <a:r>
              <a:rPr lang="pl-PL" dirty="0"/>
              <a:t>Za najlepszy gatunkowo papier ręcznie czerpany uważa się papier wykonany z lnu i bawełny.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9C1272C-3A40-4CDC-9E54-5E1A4B3F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685" y="2054718"/>
            <a:ext cx="5154774" cy="29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C38EA0-9A41-454B-906F-1B0C8303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9664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CACD6"/>
                </a:solidFill>
              </a:rPr>
              <a:t>Przygotowanie masy papierniczej – domowym sposobem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E16594-2E7F-4A1F-BFC8-163A36E7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096262"/>
            <a:ext cx="5595647" cy="4412822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dirty="0"/>
              <a:t>kilka wytłoczek po jajkach lub podstawek po owocach z hipermarketu, ścinki z niszczarki, stare gazety, papierowe pokrywki z kubków na kawę, itp.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dirty="0"/>
              <a:t>proste ramki (np. po obrazkach) z naciągniętą (</a:t>
            </a:r>
            <a:r>
              <a:rPr lang="pl-PL" dirty="0" err="1"/>
              <a:t>taker</a:t>
            </a:r>
            <a:r>
              <a:rPr lang="pl-PL" dirty="0"/>
              <a:t>, gwoździe, mocna taśma klejąca) siatką metalową lub na owady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dirty="0" err="1"/>
              <a:t>blender</a:t>
            </a:r>
            <a:r>
              <a:rPr lang="pl-PL" dirty="0"/>
              <a:t> do zmiksowania namoczonej pulpy i miski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dirty="0"/>
              <a:t>gąbki do odsączania papieru, wałek do odciskania nadmiaru wody oraz żelazko do suszenia</a:t>
            </a:r>
          </a:p>
          <a:p>
            <a:pPr marL="360363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dirty="0"/>
              <a:t>spory zapas zużytych ręczników, prześcieradeł, obrusów lub innego, chłonącego wilgoć materiału (np. stare podkoszulki)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A901C2-553B-428F-83A9-376FF47AEF9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38774" y="4646920"/>
            <a:ext cx="5325973" cy="21272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/>
              <a:t>moczenie w gorącej wodzie przygotowanych drobnych kawałków papieru z recyklingu - ok. godz. - do wystygnięcia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/>
              <a:t>rozdrobnienie i </a:t>
            </a:r>
            <a:r>
              <a:rPr lang="pl-PL" dirty="0" err="1"/>
              <a:t>blendowanie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CF5B03-EFCF-4B26-8CA0-45776A3E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937" y="1480820"/>
            <a:ext cx="5467809" cy="30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D25528-DB86-45DE-A1FE-95AEC493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EE2F52"/>
                </a:solidFill>
              </a:rPr>
              <a:t>Czerpanie papieru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526CF-B15E-4C58-841B-F136FB85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8" y="1954530"/>
            <a:ext cx="10771632" cy="4789170"/>
          </a:xfrm>
        </p:spPr>
        <p:txBody>
          <a:bodyPr>
            <a:normAutofit lnSpcReduction="10000"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W profesjonalnych zakładach produkcyjnych podczas tego etapu formowane są arkusze papieru.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Przygotowaną uprzednio masę przelewa się do kadzi i czerpie przy użyciu specjalnych sit. Takie sito do czerpania papieru składa się między innymi z drewnianej prostokątnej ramy z listwami, do tej ramy przymocowane jest sito żeberkowe (gęsto rozmieszczone cienkie druty odległe od siebie o ok. 1 mm). Listwy (kresy) zazwyczaj odległe są od siebie o około 25-30 mm.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Aby uzyskać idealny format zakłada się tzw. ogranicznik. Po zaczerpnięciu masy papierowej sitem czerpalnym następuje odsączenie na nim cząstek stałych tj. włókien wraz z wypełniaczami i pigmentami, a woda przecieka przez oczka sita.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Wstępnie uformowaną i odsączoną na sicie masę papierową wykłada się na filc w celu dalszego odsączania wody (spilśnienie papieru).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Czynność ta jest wielokrotnie powtarzana do uzyskania stosu, który następnie odciska się w prasie (śrubowej lub hydraulicznej).</a:t>
            </a:r>
          </a:p>
        </p:txBody>
      </p:sp>
    </p:spTree>
    <p:extLst>
      <p:ext uri="{BB962C8B-B14F-4D97-AF65-F5344CB8AC3E}">
        <p14:creationId xmlns:p14="http://schemas.microsoft.com/office/powerpoint/2010/main" val="423860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D3B04-58BE-4BE6-8977-8971DDC3F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585216"/>
            <a:ext cx="9720072" cy="1499616"/>
          </a:xfrm>
        </p:spPr>
        <p:txBody>
          <a:bodyPr/>
          <a:lstStyle/>
          <a:p>
            <a:pPr lvl="0"/>
            <a:r>
              <a:rPr lang="pl-PL" b="1" dirty="0"/>
              <a:t>KRETYWNOŚĆ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99404D-5A73-4E8D-BB78-123D7DB5EA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904" y="1943100"/>
            <a:ext cx="10594848" cy="44805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2CACD6"/>
              </a:buClr>
              <a:buNone/>
            </a:pPr>
            <a:r>
              <a:rPr lang="pl-PL" sz="2800" dirty="0"/>
              <a:t>wywodzi się od łacińskiego terminu </a:t>
            </a:r>
            <a:r>
              <a:rPr lang="pl-PL" sz="2800" dirty="0" err="1"/>
              <a:t>creare</a:t>
            </a:r>
            <a:r>
              <a:rPr lang="pl-PL" sz="2800" dirty="0"/>
              <a:t>, a jego odpowiednikami są słowa pochodzące z języka angielskiego </a:t>
            </a:r>
            <a:r>
              <a:rPr lang="pl-PL" sz="2800" dirty="0" err="1"/>
              <a:t>creator</a:t>
            </a:r>
            <a:r>
              <a:rPr lang="pl-PL" sz="2800" dirty="0"/>
              <a:t>- twórca oraz </a:t>
            </a:r>
            <a:r>
              <a:rPr lang="pl-PL" sz="2800" dirty="0" err="1"/>
              <a:t>creative</a:t>
            </a:r>
            <a:r>
              <a:rPr lang="pl-PL" sz="2800" dirty="0"/>
              <a:t>- twórczy.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2CACD6"/>
              </a:buClr>
              <a:buNone/>
            </a:pPr>
            <a:r>
              <a:rPr lang="pl-PL" sz="2800" dirty="0"/>
              <a:t>To zdolność do tworzenia nowych rozwiązań.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2CACD6"/>
              </a:buClr>
              <a:buNone/>
            </a:pPr>
            <a:r>
              <a:rPr lang="pl-PL" sz="2800" dirty="0"/>
              <a:t>Jednocześnie jest procesem umysłowym, który skutkuje powstaniem nowych koncepcji, idei lub nowych skojarzeń. Kreatywność odnosi się do uruchomienia nowych perspektyw oraz do tworzenia nowych możliwości. To proces rozwijania i przedstawienia nowatorskich pomysłów w celu zaspokojenia potrzeb lub rozwiązania problemów.</a:t>
            </a:r>
          </a:p>
        </p:txBody>
      </p:sp>
    </p:spTree>
    <p:extLst>
      <p:ext uri="{BB962C8B-B14F-4D97-AF65-F5344CB8AC3E}">
        <p14:creationId xmlns:p14="http://schemas.microsoft.com/office/powerpoint/2010/main" val="31917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3FF0D-ED41-493C-9A94-85C6945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9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EE2F52"/>
                </a:solidFill>
              </a:rPr>
              <a:t>Czerpanie papieru - domowym sposobem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EB61C6-0966-43B5-96AE-81339F8D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7" y="2084832"/>
            <a:ext cx="6718553" cy="4544568"/>
          </a:xfrm>
        </p:spPr>
        <p:txBody>
          <a:bodyPr>
            <a:normAutofit lnSpcReduction="10000"/>
          </a:bodyPr>
          <a:lstStyle/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Do miski ze sporą ilością wody (temperatura obojętna) wlać nieco zmiksowanej pulpy papierowej. Im więcej pulpy na ilość wody – tym papiery będą grubsze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Przemieszaj wodę z pulpą i zanurz ramkę pod wodę, ramka siatką do góry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Wynurz ramkę z zaczerpniętą masą (poczekaj chwilę, aż odcieknie woda), obróć ją do góry dnem i przenieś na przygotowany chłonny materiał, dociśnij do podłoża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Odsączaj gąbką nadmiar wody i jednocześnie unoś ramkę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E2F52"/>
              </a:buClr>
              <a:buFont typeface="Wingdings" panose="05000000000000000000" pitchFamily="2" charset="2"/>
              <a:buChar char="§"/>
            </a:pPr>
            <a:r>
              <a:rPr lang="pl-PL" dirty="0"/>
              <a:t>Przykryj drugim chłonnym papierem przeniesiony arkusz i ponownie odciskaj wałkiem nadmiar wody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861AC5-08F7-4A23-BC3B-4ABC619D2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93" b="47796"/>
          <a:stretch/>
        </p:blipFill>
        <p:spPr>
          <a:xfrm>
            <a:off x="10130228" y="422591"/>
            <a:ext cx="1844594" cy="1600200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710FB104-7CF5-8AFB-08EC-71D075517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1" t="909" r="38353" b="46887"/>
          <a:stretch/>
        </p:blipFill>
        <p:spPr>
          <a:xfrm>
            <a:off x="7510861" y="1431355"/>
            <a:ext cx="2297430" cy="1600200"/>
          </a:xfrm>
          <a:prstGeom prst="rect">
            <a:avLst/>
          </a:prstGeom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id="{DD982CE0-2252-E01E-7F2E-EA59FB7E9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98" b="45893"/>
          <a:stretch/>
        </p:blipFill>
        <p:spPr>
          <a:xfrm>
            <a:off x="9913050" y="2281747"/>
            <a:ext cx="2278950" cy="1499616"/>
          </a:xfrm>
          <a:prstGeom prst="rect">
            <a:avLst/>
          </a:prstGeom>
        </p:spPr>
      </p:pic>
      <p:pic>
        <p:nvPicPr>
          <p:cNvPr id="7" name="Obraz 4">
            <a:extLst>
              <a:ext uri="{FF2B5EF4-FFF2-40B4-BE49-F238E27FC236}">
                <a16:creationId xmlns:a16="http://schemas.microsoft.com/office/drawing/2014/main" id="{CDBBB659-E49B-406F-242D-0CA6F5942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60" r="67280" b="-1"/>
          <a:stretch/>
        </p:blipFill>
        <p:spPr>
          <a:xfrm>
            <a:off x="7510861" y="3649933"/>
            <a:ext cx="2234843" cy="1414366"/>
          </a:xfrm>
          <a:prstGeom prst="rect">
            <a:avLst/>
          </a:prstGeom>
        </p:spPr>
      </p:pic>
      <p:pic>
        <p:nvPicPr>
          <p:cNvPr id="8" name="Obraz 4">
            <a:extLst>
              <a:ext uri="{FF2B5EF4-FFF2-40B4-BE49-F238E27FC236}">
                <a16:creationId xmlns:a16="http://schemas.microsoft.com/office/drawing/2014/main" id="{B4A25E0E-3324-6BD3-BEB5-BCD276399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5" t="53859" r="32496"/>
          <a:stretch/>
        </p:blipFill>
        <p:spPr>
          <a:xfrm>
            <a:off x="9852357" y="4352225"/>
            <a:ext cx="2286000" cy="1414366"/>
          </a:xfrm>
          <a:prstGeom prst="rect">
            <a:avLst/>
          </a:prstGeom>
        </p:spPr>
      </p:pic>
      <p:pic>
        <p:nvPicPr>
          <p:cNvPr id="9" name="Obraz 4">
            <a:extLst>
              <a:ext uri="{FF2B5EF4-FFF2-40B4-BE49-F238E27FC236}">
                <a16:creationId xmlns:a16="http://schemas.microsoft.com/office/drawing/2014/main" id="{46562DEF-EAC9-0C05-344D-F9E54BAF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53" t="54852" r="622" b="348"/>
          <a:stretch/>
        </p:blipFill>
        <p:spPr>
          <a:xfrm>
            <a:off x="7653529" y="5426645"/>
            <a:ext cx="2005611" cy="13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9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A7DEE503-C0A7-4DDF-B2F1-5392459B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585216"/>
            <a:ext cx="774268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EDE49B"/>
                </a:solidFill>
              </a:rPr>
              <a:t>Suszenie, gładzenie i prasowanie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B1B2A2DB-18A5-426D-BC18-D0E1ED83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7" y="1931670"/>
            <a:ext cx="7091173" cy="4674870"/>
          </a:xfrm>
        </p:spPr>
        <p:txBody>
          <a:bodyPr>
            <a:normAutofit fontScale="85000" lnSpcReduction="10000"/>
          </a:bodyPr>
          <a:lstStyle/>
          <a:p>
            <a:pPr marL="354013" indent="-354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profesjonalnych zakładach produkcyjnych w ostatnim etapie produkcji papieru odciśnięty w prasie papier oddziela się od filców i układa do suszenia. 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Proces suszenia papieru jest długotrwały, gdyż najlepsze parametry papieru uzyskuje się przy jego długim schnięciu. 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Na początku do suszenia papieru stosowano żerdki, ale metoda ta powodowała zaginanie się kartek, co znacznie utrudniało późniejsze prasowanie papieru. Dlatego zaczęto przy suszeniu stosować drewniane klamry na których wieszano papier.</a:t>
            </a:r>
          </a:p>
          <a:p>
            <a:pPr marL="354013" indent="-354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 ostatniej fazie wytwarzania papieru poprawiane są jego właściwości użytkowe, usuwane są zanieczyszczenia, skazy, nierówności, papier jest zaklejany i barwiony powierzchniowo, impregnowany, powlekany mieszankami pigmentowo-klejowymi.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B29FF85-8D41-4FDA-B3CA-C853FC22B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13"/>
          <a:stretch/>
        </p:blipFill>
        <p:spPr>
          <a:xfrm>
            <a:off x="7840980" y="251460"/>
            <a:ext cx="3017520" cy="2765264"/>
          </a:xfrm>
          <a:prstGeom prst="rect">
            <a:avLst/>
          </a:prstGeom>
        </p:spPr>
      </p:pic>
      <p:pic>
        <p:nvPicPr>
          <p:cNvPr id="2" name="Obraz 12">
            <a:extLst>
              <a:ext uri="{FF2B5EF4-FFF2-40B4-BE49-F238E27FC236}">
                <a16:creationId xmlns:a16="http://schemas.microsoft.com/office/drawing/2014/main" id="{96387B58-2F11-3F21-07ED-08237960E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75"/>
          <a:stretch/>
        </p:blipFill>
        <p:spPr>
          <a:xfrm>
            <a:off x="9532620" y="3429000"/>
            <a:ext cx="2040673" cy="30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E51687-5EFA-4565-BFAD-A599E5B9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596646"/>
            <a:ext cx="9720072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EDE49B"/>
                </a:solidFill>
              </a:rPr>
              <a:t>Suszenie, gładzenie i prasowanie - domowym sposobem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EDD55-DAC7-4951-A49A-9CAD6147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7" y="2073782"/>
            <a:ext cx="5959603" cy="4669917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 ostatniej fazie pozostaje nam schnięcie materiału, nie powinno przyspieszać się tego procesu, gdyż powinien on być naturalny. 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Każde próby przyspieszenia mogą rzutować na właściwości otrzymanego papieru.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49B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Dekorowanie można wykonywać na każdym etapie powstawania papieru, nie ma to większego znaczenia, barwić można za pomocą: kawy, herbaty, przypraw, można również  dokładać elementy roślinne i in.: fragmenty tekstu, rysunki, drobne płaskie elementy, wykonywać rysunek nitką, sznurkiem, nakładać cienkie warstwy kolejnych arkuszy papieru na siebie, tworząc w ten sposób różnice kolorystyczne, tekstury i faktury, wygniatać relief.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DDE474-7B32-495E-8A76-66C9D661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9"/>
          <a:stretch/>
        </p:blipFill>
        <p:spPr>
          <a:xfrm rot="5400000">
            <a:off x="9267680" y="1996979"/>
            <a:ext cx="3333750" cy="21273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C34CF79-4636-437B-85F7-7351A2308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17"/>
          <a:stretch/>
        </p:blipFill>
        <p:spPr>
          <a:xfrm>
            <a:off x="7142244" y="2992406"/>
            <a:ext cx="2127316" cy="36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A623059-BA5A-4288-B82D-E3BF6545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5" y="585997"/>
            <a:ext cx="4241232" cy="1285972"/>
          </a:xfrm>
        </p:spPr>
        <p:txBody>
          <a:bodyPr/>
          <a:lstStyle/>
          <a:p>
            <a:r>
              <a:rPr lang="pl-PL" b="1" dirty="0"/>
              <a:t>Ciekawostki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DA1F74A-7D86-4A68-85F1-36A640A1D8A8}"/>
              </a:ext>
            </a:extLst>
          </p:cNvPr>
          <p:cNvGrpSpPr/>
          <p:nvPr/>
        </p:nvGrpSpPr>
        <p:grpSpPr>
          <a:xfrm>
            <a:off x="1200150" y="1228983"/>
            <a:ext cx="10458451" cy="5326923"/>
            <a:chOff x="2120084" y="1121487"/>
            <a:chExt cx="7974665" cy="6463876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494485AE-4F4D-4AC5-9277-8508835A8EE7}"/>
                </a:ext>
              </a:extLst>
            </p:cNvPr>
            <p:cNvSpPr/>
            <p:nvPr/>
          </p:nvSpPr>
          <p:spPr>
            <a:xfrm>
              <a:off x="5505999" y="1600950"/>
              <a:ext cx="2808514" cy="3386772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2CACD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000" tIns="419691" rIns="379000" bIns="419691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endParaRPr lang="pl-PL" dirty="0"/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Cechą</a:t>
              </a:r>
              <a:r>
                <a:rPr lang="pl-PL" sz="2800" dirty="0"/>
                <a:t> </a:t>
              </a:r>
              <a:r>
                <a:rPr lang="pl-PL" dirty="0"/>
                <a:t>charakterystyczną papieru ręcznie czerpanego są nierówno postrzępione brzegi (zwane brodą)</a:t>
              </a:r>
            </a:p>
            <a:p>
              <a:pPr marL="0" lvl="0" indent="0" algn="ctr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800" kern="1200" dirty="0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9AE55935-CC70-4CAC-A094-D41BBC073FE5}"/>
                </a:ext>
              </a:extLst>
            </p:cNvPr>
            <p:cNvSpPr/>
            <p:nvPr/>
          </p:nvSpPr>
          <p:spPr>
            <a:xfrm>
              <a:off x="7469901" y="1121487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3600" kern="1200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D82D3AE3-C66D-4D1E-86B9-2C84A9D20392}"/>
                </a:ext>
              </a:extLst>
            </p:cNvPr>
            <p:cNvSpPr/>
            <p:nvPr/>
          </p:nvSpPr>
          <p:spPr>
            <a:xfrm>
              <a:off x="2120084" y="1822071"/>
              <a:ext cx="2796051" cy="3213853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64256"/>
                <a:satOff val="-2582"/>
                <a:lumOff val="5526"/>
                <a:alphaOff val="0"/>
              </a:schemeClr>
            </a:fillRef>
            <a:effectRef idx="1">
              <a:schemeClr val="accent6">
                <a:shade val="80000"/>
                <a:hueOff val="64256"/>
                <a:satOff val="-2582"/>
                <a:lumOff val="55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W procesie produkcji maszynowej nie jesteśmy w stanie uzyskać  postrzępionych brzegów gdyż, papier ten dzięki odpowiednim formom osiąga koszt idealny.</a:t>
              </a: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17BBFE1E-C4C5-47E0-9F80-1DE5BBFC79CE}"/>
                </a:ext>
              </a:extLst>
            </p:cNvPr>
            <p:cNvSpPr/>
            <p:nvPr/>
          </p:nvSpPr>
          <p:spPr>
            <a:xfrm>
              <a:off x="7296111" y="4248138"/>
              <a:ext cx="2798638" cy="321682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EE2F5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28512"/>
                <a:satOff val="-5164"/>
                <a:lumOff val="11051"/>
                <a:alphaOff val="0"/>
              </a:schemeClr>
            </a:fillRef>
            <a:effectRef idx="1">
              <a:schemeClr val="accent6">
                <a:shade val="80000"/>
                <a:hueOff val="128512"/>
                <a:satOff val="-5164"/>
                <a:lumOff val="110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000" tIns="419691" rIns="379000" bIns="419691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endParaRPr lang="pl-PL" dirty="0"/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endParaRPr lang="pl-PL" dirty="0"/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Kiedyś brzegi  przycinano nożycami podczas prac introligatorskich, obecnie papier czerpany dzięki nierównościom posiada swój „urok”</a:t>
              </a:r>
            </a:p>
            <a:p>
              <a:pPr marL="0" lvl="0" indent="0" algn="ctr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800" kern="1200" dirty="0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5C4B507B-8759-42B0-91E5-CFB596938B87}"/>
                </a:ext>
              </a:extLst>
            </p:cNvPr>
            <p:cNvSpPr/>
            <p:nvPr/>
          </p:nvSpPr>
          <p:spPr>
            <a:xfrm>
              <a:off x="2480468" y="2826410"/>
              <a:ext cx="2169318" cy="1205177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3600" kern="120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6C9B7BDB-76AB-4272-AC55-49A807995F22}"/>
                </a:ext>
              </a:extLst>
            </p:cNvPr>
            <p:cNvSpPr/>
            <p:nvPr/>
          </p:nvSpPr>
          <p:spPr>
            <a:xfrm>
              <a:off x="3822862" y="4528404"/>
              <a:ext cx="2659553" cy="305695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EDE49B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92768"/>
                <a:satOff val="-7745"/>
                <a:lumOff val="16577"/>
                <a:alphaOff val="0"/>
              </a:schemeClr>
            </a:fillRef>
            <a:effectRef idx="1">
              <a:schemeClr val="accent6">
                <a:shade val="80000"/>
                <a:hueOff val="192768"/>
                <a:satOff val="-7745"/>
                <a:lumOff val="165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Za pierwszy papier krajowej produkcji uważa się papier pochodzący z końca XV w. z filigranem przedstawiającym krzyż podwójny.</a:t>
              </a:r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D1A41752-3A71-4B1E-A4FB-EC62064EFB1A}"/>
                </a:ext>
              </a:extLst>
            </p:cNvPr>
            <p:cNvSpPr/>
            <p:nvPr/>
          </p:nvSpPr>
          <p:spPr>
            <a:xfrm>
              <a:off x="7469901" y="4531334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0127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AE6EA4-3EA7-4856-8867-66625E82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585216"/>
            <a:ext cx="9720072" cy="1499616"/>
          </a:xfrm>
        </p:spPr>
        <p:txBody>
          <a:bodyPr/>
          <a:lstStyle/>
          <a:p>
            <a:r>
              <a:rPr lang="pl-PL" b="1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93902-E4C5-44FA-B17F-2984B090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8" y="2000250"/>
            <a:ext cx="11308842" cy="4537710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https://artinhouse.pl/magazine/rynek-sztuki,upcycling-art-jeden-wyrzuci-inny-zrobi-sztuke,1830.html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https://kmag.pl/article/fontanna-duchamp-wow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http://reused.pl/trash-art-smieci/2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https://heykapak.pl/historia-papieru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https://whk.up.krakow.pl/hst_papr.html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http://art-papier.pl/aktualnosci.php?news=73&amp;wid=16&amp;wai=&amp;year=&amp;back=%2Faktualnosci.php%3Fwid%3D16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dr Anna Śliwińska pt. „PAPIER CZERPANY - Autorska unikatowa książka artystyczna”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pl-PL" dirty="0"/>
              <a:t>https://lokaah.pl/papier-czerpany-kilka-ciekawostek/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7403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0DF8E0-60DF-1AA5-C5ED-E370D2B9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57" y="585216"/>
            <a:ext cx="10793624" cy="1616052"/>
          </a:xfrm>
        </p:spPr>
        <p:txBody>
          <a:bodyPr>
            <a:normAutofit fontScale="90000"/>
          </a:bodyPr>
          <a:lstStyle/>
          <a:p>
            <a:r>
              <a:rPr lang="pl-PL" dirty="0"/>
              <a:t>Materiał został przygotowany w ramach projektu „art-</a:t>
            </a:r>
            <a:r>
              <a:rPr lang="pl-PL" dirty="0" err="1"/>
              <a:t>eco</a:t>
            </a:r>
            <a:r>
              <a:rPr lang="pl-PL" dirty="0"/>
              <a:t>” PRZEZ </a:t>
            </a:r>
            <a:r>
              <a:rPr lang="pl-PL"/>
              <a:t>EKESPERTÓW MIĘDZYNARODOWEGO PARTNERSTWA</a:t>
            </a:r>
            <a:r>
              <a:rPr lang="pl-PL" dirty="0"/>
              <a:t>:</a:t>
            </a:r>
          </a:p>
        </p:txBody>
      </p:sp>
      <p:pic>
        <p:nvPicPr>
          <p:cNvPr id="1026" name="Obraz 6">
            <a:extLst>
              <a:ext uri="{FF2B5EF4-FFF2-40B4-BE49-F238E27FC236}">
                <a16:creationId xmlns:a16="http://schemas.microsoft.com/office/drawing/2014/main" id="{3FB3F249-BB49-FB3E-5E1D-2CCDA4F9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94" y="5282196"/>
            <a:ext cx="6835635" cy="12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1">
            <a:extLst>
              <a:ext uri="{FF2B5EF4-FFF2-40B4-BE49-F238E27FC236}">
                <a16:creationId xmlns:a16="http://schemas.microsoft.com/office/drawing/2014/main" id="{DD52B579-A12E-67D8-EFF7-8BA86F48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4" y="2450081"/>
            <a:ext cx="3429815" cy="17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az 7">
            <a:extLst>
              <a:ext uri="{FF2B5EF4-FFF2-40B4-BE49-F238E27FC236}">
                <a16:creationId xmlns:a16="http://schemas.microsoft.com/office/drawing/2014/main" id="{0C0D9680-DBA1-5C97-7054-639B4276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91" y="2732046"/>
            <a:ext cx="4212114" cy="13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9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0C0D52-D89D-1350-5F2D-DD327F00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latin typeface="+mj-lt"/>
              </a:rPr>
              <a:t>P</a:t>
            </a:r>
            <a:r>
              <a:rPr lang="pl-PL" sz="3600" dirty="0">
                <a:effectLst/>
                <a:latin typeface="+mj-lt"/>
              </a:rPr>
              <a:t>rojekt został zrealizowany przy wsparciu finansowym Komisji Europejskiej.</a:t>
            </a:r>
            <a:br>
              <a:rPr lang="pl-PL" sz="3600" dirty="0">
                <a:latin typeface="+mj-lt"/>
              </a:rPr>
            </a:br>
            <a:endParaRPr lang="pl-PL" sz="3600" dirty="0">
              <a:latin typeface="+mj-lt"/>
            </a:endParaRPr>
          </a:p>
          <a:p>
            <a:pPr algn="ctr"/>
            <a:r>
              <a:rPr lang="pl-PL" sz="3600" dirty="0">
                <a:effectLst/>
                <a:latin typeface="+mj-lt"/>
              </a:rPr>
              <a:t>Projekt lub publikacja odzwierciedlają jedynie stanowisko ich autora i Komisja Europejska nie ponosi odpowiedzialności za umieszczoną w nich zawartość merytoryczną.</a:t>
            </a:r>
          </a:p>
          <a:p>
            <a:endParaRPr lang="pl-PL" sz="3600" dirty="0">
              <a:latin typeface="+mj-lt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A0676BED-ADED-BE58-BA36-82132AF7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71" y="662932"/>
            <a:ext cx="6905084" cy="1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9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D3B04-58BE-4BE6-8977-8971DDC3F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585216"/>
            <a:ext cx="9720072" cy="1499616"/>
          </a:xfrm>
        </p:spPr>
        <p:txBody>
          <a:bodyPr/>
          <a:lstStyle/>
          <a:p>
            <a:pPr lvl="0"/>
            <a:r>
              <a:rPr lang="pl-PL" b="1" dirty="0"/>
              <a:t>JUNK / TRASH ART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99404D-5A73-4E8D-BB78-123D7DB5EA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904" y="1943100"/>
            <a:ext cx="10594848" cy="4480560"/>
          </a:xfrm>
        </p:spPr>
        <p:txBody>
          <a:bodyPr>
            <a:normAutofit/>
          </a:bodyPr>
          <a:lstStyle/>
          <a:p>
            <a:pPr marL="446088" indent="-446088">
              <a:lnSpc>
                <a:spcPct val="100000"/>
              </a:lnSpc>
              <a:spcBef>
                <a:spcPts val="600"/>
              </a:spcBef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sz="2800" dirty="0"/>
              <a:t>Rodzaj sztuki śmieciowej (z ang. </a:t>
            </a:r>
            <a:r>
              <a:rPr lang="pl-PL" sz="2800" i="1" dirty="0" err="1"/>
              <a:t>upcycling</a:t>
            </a:r>
            <a:r>
              <a:rPr lang="pl-PL" sz="2800" i="1" dirty="0"/>
              <a:t>, </a:t>
            </a:r>
            <a:r>
              <a:rPr lang="pl-PL" sz="2800" i="1" dirty="0" err="1"/>
              <a:t>ready</a:t>
            </a:r>
            <a:r>
              <a:rPr lang="pl-PL" sz="2800" i="1" dirty="0"/>
              <a:t> </a:t>
            </a:r>
            <a:r>
              <a:rPr lang="pl-PL" sz="2800" i="1" dirty="0" err="1"/>
              <a:t>made</a:t>
            </a:r>
            <a:r>
              <a:rPr lang="pl-PL" sz="2800" i="1" dirty="0"/>
              <a:t> art</a:t>
            </a:r>
            <a:r>
              <a:rPr lang="pl-PL" sz="2800" dirty="0"/>
              <a:t>), czyli sztuka z gotowych elementów. Te pojęcia definiują dzieła, które zostały stworzone z przedmiotów, które wcześniej w żaden sposób nie były związane ze sztuką. Nadaje się im kontekst artystyczny, zostają ponownie przetworzone czyli mamy do czynienia z recyklingiem, a ich pierwotna wartość ulega znacznemu podwyższeniu. </a:t>
            </a:r>
          </a:p>
          <a:p>
            <a:pPr marL="446088" indent="-446088">
              <a:lnSpc>
                <a:spcPct val="100000"/>
              </a:lnSpc>
              <a:spcBef>
                <a:spcPts val="600"/>
              </a:spcBef>
              <a:buClr>
                <a:srgbClr val="2CACD6"/>
              </a:buClr>
              <a:buFont typeface="Wingdings" panose="05000000000000000000" pitchFamily="2" charset="2"/>
              <a:buChar char="§"/>
            </a:pPr>
            <a:r>
              <a:rPr lang="pl-PL" sz="2800" dirty="0"/>
              <a:t>Sztuka może powstawać z „niczego”, nie jest konieczny skomplikowany warsztat i drogie materiały. Liczy się koncept, indywidualna twórcza wypowiedź i dobór odpowiednich komponentów do zamierzonej idei pracy.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pty speech bubbles">
            <a:extLst>
              <a:ext uri="{FF2B5EF4-FFF2-40B4-BE49-F238E27FC236}">
                <a16:creationId xmlns:a16="http://schemas.microsoft.com/office/drawing/2014/main" id="{9DFBAC3B-6FFA-2AE2-F250-A3D097BB6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3855"/>
          <a:stretch/>
        </p:blipFill>
        <p:spPr>
          <a:xfrm>
            <a:off x="0" y="-677332"/>
            <a:ext cx="12192000" cy="74676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28D3B04-58BE-4BE6-8977-8971DDC3F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2048" y="2679192"/>
            <a:ext cx="5373285" cy="1499616"/>
          </a:xfrm>
        </p:spPr>
        <p:txBody>
          <a:bodyPr/>
          <a:lstStyle/>
          <a:p>
            <a:pPr lvl="0" algn="ctr"/>
            <a:r>
              <a:rPr lang="pl-PL" b="1" dirty="0">
                <a:solidFill>
                  <a:schemeClr val="bg1"/>
                </a:solidFill>
              </a:rPr>
              <a:t>CZYM JEST DLA CIEBIE KRATYWNOŚĆ?</a:t>
            </a:r>
          </a:p>
        </p:txBody>
      </p:sp>
    </p:spTree>
    <p:extLst>
      <p:ext uri="{BB962C8B-B14F-4D97-AF65-F5344CB8AC3E}">
        <p14:creationId xmlns:p14="http://schemas.microsoft.com/office/powerpoint/2010/main" val="279076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D3B04-58BE-4BE6-8977-8971DDC3F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585216"/>
            <a:ext cx="9720072" cy="1499616"/>
          </a:xfrm>
        </p:spPr>
        <p:txBody>
          <a:bodyPr/>
          <a:lstStyle/>
          <a:p>
            <a:pPr lvl="0"/>
            <a:r>
              <a:rPr lang="pl-PL" b="1" dirty="0"/>
              <a:t>ETAPY TWÓRCZEGO MYŚLENIA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16414-5467-B836-E833-419AA002B6DF}"/>
              </a:ext>
            </a:extLst>
          </p:cNvPr>
          <p:cNvGrpSpPr/>
          <p:nvPr/>
        </p:nvGrpSpPr>
        <p:grpSpPr>
          <a:xfrm>
            <a:off x="300257" y="2338442"/>
            <a:ext cx="11732717" cy="2999352"/>
            <a:chOff x="1161860" y="2759064"/>
            <a:chExt cx="10518082" cy="25654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10D365-9028-8391-310E-8E27FFBA717A}"/>
                </a:ext>
              </a:extLst>
            </p:cNvPr>
            <p:cNvSpPr/>
            <p:nvPr/>
          </p:nvSpPr>
          <p:spPr>
            <a:xfrm>
              <a:off x="9114776" y="2759244"/>
              <a:ext cx="2565166" cy="25652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endParaRPr lang="pl-PL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1DAB19-092A-E7A5-C894-C94990629513}"/>
                </a:ext>
              </a:extLst>
            </p:cNvPr>
            <p:cNvSpPr/>
            <p:nvPr/>
          </p:nvSpPr>
          <p:spPr>
            <a:xfrm>
              <a:off x="9200575" y="2844769"/>
              <a:ext cx="2394668" cy="2394247"/>
            </a:xfrm>
            <a:custGeom>
              <a:avLst/>
              <a:gdLst>
                <a:gd name="connsiteX0" fmla="*/ 0 w 2394668"/>
                <a:gd name="connsiteY0" fmla="*/ 1197124 h 2394247"/>
                <a:gd name="connsiteX1" fmla="*/ 1197334 w 2394668"/>
                <a:gd name="connsiteY1" fmla="*/ 0 h 2394247"/>
                <a:gd name="connsiteX2" fmla="*/ 2394668 w 2394668"/>
                <a:gd name="connsiteY2" fmla="*/ 1197124 h 2394247"/>
                <a:gd name="connsiteX3" fmla="*/ 1197334 w 2394668"/>
                <a:gd name="connsiteY3" fmla="*/ 2394248 h 2394247"/>
                <a:gd name="connsiteX4" fmla="*/ 0 w 2394668"/>
                <a:gd name="connsiteY4" fmla="*/ 1197124 h 23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668" h="2394247">
                  <a:moveTo>
                    <a:pt x="0" y="1197124"/>
                  </a:moveTo>
                  <a:cubicBezTo>
                    <a:pt x="0" y="535971"/>
                    <a:pt x="536065" y="0"/>
                    <a:pt x="1197334" y="0"/>
                  </a:cubicBezTo>
                  <a:cubicBezTo>
                    <a:pt x="1858603" y="0"/>
                    <a:pt x="2394668" y="535971"/>
                    <a:pt x="2394668" y="1197124"/>
                  </a:cubicBezTo>
                  <a:cubicBezTo>
                    <a:pt x="2394668" y="1858277"/>
                    <a:pt x="1858603" y="2394248"/>
                    <a:pt x="1197334" y="2394248"/>
                  </a:cubicBezTo>
                  <a:cubicBezTo>
                    <a:pt x="536065" y="2394248"/>
                    <a:pt x="0" y="1858277"/>
                    <a:pt x="0" y="119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72580" rIns="36000" bIns="37257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pl-PL" altLang="pl-PL" sz="3200" b="0" i="0" u="none" strike="noStrike" kern="1200" cap="none" normalizeH="0" baseline="0">
                  <a:ln/>
                  <a:effectLst/>
                </a:rPr>
                <a:t>weryfikacja</a:t>
              </a:r>
              <a:endParaRPr kumimoji="0" lang="pl-PL" altLang="pl-PL" sz="3200" b="0" i="0" u="none" strike="noStrike" kern="1200" cap="none" normalizeH="0" baseline="0" dirty="0">
                <a:ln/>
                <a:effectLst/>
              </a:endParaRPr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119B3E93-EAEA-8466-1C38-BA2F64C3077A}"/>
                </a:ext>
              </a:extLst>
            </p:cNvPr>
            <p:cNvSpPr/>
            <p:nvPr/>
          </p:nvSpPr>
          <p:spPr>
            <a:xfrm rot="2700000">
              <a:off x="6452790" y="2759064"/>
              <a:ext cx="2565208" cy="2565208"/>
            </a:xfrm>
            <a:prstGeom prst="teardrop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endParaRPr lang="pl-PL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A2F3A2B-9BCD-2834-A67F-7D3B91D5F8E7}"/>
                </a:ext>
              </a:extLst>
            </p:cNvPr>
            <p:cNvSpPr/>
            <p:nvPr/>
          </p:nvSpPr>
          <p:spPr>
            <a:xfrm>
              <a:off x="6549610" y="2844769"/>
              <a:ext cx="2394668" cy="2394247"/>
            </a:xfrm>
            <a:custGeom>
              <a:avLst/>
              <a:gdLst>
                <a:gd name="connsiteX0" fmla="*/ 0 w 2394668"/>
                <a:gd name="connsiteY0" fmla="*/ 1197124 h 2394247"/>
                <a:gd name="connsiteX1" fmla="*/ 1197334 w 2394668"/>
                <a:gd name="connsiteY1" fmla="*/ 0 h 2394247"/>
                <a:gd name="connsiteX2" fmla="*/ 2394668 w 2394668"/>
                <a:gd name="connsiteY2" fmla="*/ 1197124 h 2394247"/>
                <a:gd name="connsiteX3" fmla="*/ 1197334 w 2394668"/>
                <a:gd name="connsiteY3" fmla="*/ 2394248 h 2394247"/>
                <a:gd name="connsiteX4" fmla="*/ 0 w 2394668"/>
                <a:gd name="connsiteY4" fmla="*/ 1197124 h 23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668" h="2394247">
                  <a:moveTo>
                    <a:pt x="0" y="1197124"/>
                  </a:moveTo>
                  <a:cubicBezTo>
                    <a:pt x="0" y="535971"/>
                    <a:pt x="536065" y="0"/>
                    <a:pt x="1197334" y="0"/>
                  </a:cubicBezTo>
                  <a:cubicBezTo>
                    <a:pt x="1858603" y="0"/>
                    <a:pt x="2394668" y="535971"/>
                    <a:pt x="2394668" y="1197124"/>
                  </a:cubicBezTo>
                  <a:cubicBezTo>
                    <a:pt x="2394668" y="1858277"/>
                    <a:pt x="1858603" y="2394248"/>
                    <a:pt x="1197334" y="2394248"/>
                  </a:cubicBezTo>
                  <a:cubicBezTo>
                    <a:pt x="536065" y="2394248"/>
                    <a:pt x="0" y="1858277"/>
                    <a:pt x="0" y="119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72580" rIns="36000" bIns="37257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/>
                <a:t>iluminacja</a:t>
              </a:r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0590732C-18F7-12D9-411B-F8F283DD730E}"/>
                </a:ext>
              </a:extLst>
            </p:cNvPr>
            <p:cNvSpPr/>
            <p:nvPr/>
          </p:nvSpPr>
          <p:spPr>
            <a:xfrm rot="2700000">
              <a:off x="3812825" y="2759064"/>
              <a:ext cx="2565208" cy="2565208"/>
            </a:xfrm>
            <a:prstGeom prst="teardrop">
              <a:avLst>
                <a:gd name="adj" fmla="val 100000"/>
              </a:avLst>
            </a:prstGeom>
            <a:solidFill>
              <a:srgbClr val="EE2F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endParaRPr lang="pl-PL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5F68BD-CA0A-9E59-B476-4930AFD3DF01}"/>
                </a:ext>
              </a:extLst>
            </p:cNvPr>
            <p:cNvSpPr/>
            <p:nvPr/>
          </p:nvSpPr>
          <p:spPr>
            <a:xfrm>
              <a:off x="3898645" y="2844769"/>
              <a:ext cx="2394668" cy="2394247"/>
            </a:xfrm>
            <a:custGeom>
              <a:avLst/>
              <a:gdLst>
                <a:gd name="connsiteX0" fmla="*/ 0 w 2394668"/>
                <a:gd name="connsiteY0" fmla="*/ 1197124 h 2394247"/>
                <a:gd name="connsiteX1" fmla="*/ 1197334 w 2394668"/>
                <a:gd name="connsiteY1" fmla="*/ 0 h 2394247"/>
                <a:gd name="connsiteX2" fmla="*/ 2394668 w 2394668"/>
                <a:gd name="connsiteY2" fmla="*/ 1197124 h 2394247"/>
                <a:gd name="connsiteX3" fmla="*/ 1197334 w 2394668"/>
                <a:gd name="connsiteY3" fmla="*/ 2394248 h 2394247"/>
                <a:gd name="connsiteX4" fmla="*/ 0 w 2394668"/>
                <a:gd name="connsiteY4" fmla="*/ 1197124 h 23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668" h="2394247">
                  <a:moveTo>
                    <a:pt x="0" y="1197124"/>
                  </a:moveTo>
                  <a:cubicBezTo>
                    <a:pt x="0" y="535971"/>
                    <a:pt x="536065" y="0"/>
                    <a:pt x="1197334" y="0"/>
                  </a:cubicBezTo>
                  <a:cubicBezTo>
                    <a:pt x="1858603" y="0"/>
                    <a:pt x="2394668" y="535971"/>
                    <a:pt x="2394668" y="1197124"/>
                  </a:cubicBezTo>
                  <a:cubicBezTo>
                    <a:pt x="2394668" y="1858277"/>
                    <a:pt x="1858603" y="2394248"/>
                    <a:pt x="1197334" y="2394248"/>
                  </a:cubicBezTo>
                  <a:cubicBezTo>
                    <a:pt x="536065" y="2394248"/>
                    <a:pt x="0" y="1858277"/>
                    <a:pt x="0" y="119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72580" rIns="36000" bIns="37257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/>
                <a:t>inkubacja</a:t>
              </a:r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6D689145-6974-053A-A667-529A4B6271F8}"/>
                </a:ext>
              </a:extLst>
            </p:cNvPr>
            <p:cNvSpPr/>
            <p:nvPr/>
          </p:nvSpPr>
          <p:spPr>
            <a:xfrm rot="2700000">
              <a:off x="1161860" y="2759064"/>
              <a:ext cx="2565208" cy="2565208"/>
            </a:xfrm>
            <a:prstGeom prst="teardrop">
              <a:avLst>
                <a:gd name="adj" fmla="val 100000"/>
              </a:avLst>
            </a:prstGeom>
            <a:solidFill>
              <a:srgbClr val="EDE49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endParaRPr lang="pl-PL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4B02E1-CB27-FC65-C365-C0A9EC8FD676}"/>
                </a:ext>
              </a:extLst>
            </p:cNvPr>
            <p:cNvSpPr/>
            <p:nvPr/>
          </p:nvSpPr>
          <p:spPr>
            <a:xfrm>
              <a:off x="1247680" y="2844769"/>
              <a:ext cx="2394668" cy="2394247"/>
            </a:xfrm>
            <a:custGeom>
              <a:avLst/>
              <a:gdLst>
                <a:gd name="connsiteX0" fmla="*/ 0 w 2394668"/>
                <a:gd name="connsiteY0" fmla="*/ 1197124 h 2394247"/>
                <a:gd name="connsiteX1" fmla="*/ 1197334 w 2394668"/>
                <a:gd name="connsiteY1" fmla="*/ 0 h 2394247"/>
                <a:gd name="connsiteX2" fmla="*/ 2394668 w 2394668"/>
                <a:gd name="connsiteY2" fmla="*/ 1197124 h 2394247"/>
                <a:gd name="connsiteX3" fmla="*/ 1197334 w 2394668"/>
                <a:gd name="connsiteY3" fmla="*/ 2394248 h 2394247"/>
                <a:gd name="connsiteX4" fmla="*/ 0 w 2394668"/>
                <a:gd name="connsiteY4" fmla="*/ 1197124 h 23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668" h="2394247">
                  <a:moveTo>
                    <a:pt x="0" y="1197124"/>
                  </a:moveTo>
                  <a:cubicBezTo>
                    <a:pt x="0" y="535971"/>
                    <a:pt x="536065" y="0"/>
                    <a:pt x="1197334" y="0"/>
                  </a:cubicBezTo>
                  <a:cubicBezTo>
                    <a:pt x="1858603" y="0"/>
                    <a:pt x="2394668" y="535971"/>
                    <a:pt x="2394668" y="1197124"/>
                  </a:cubicBezTo>
                  <a:cubicBezTo>
                    <a:pt x="2394668" y="1858277"/>
                    <a:pt x="1858603" y="2394248"/>
                    <a:pt x="1197334" y="2394248"/>
                  </a:cubicBezTo>
                  <a:cubicBezTo>
                    <a:pt x="536065" y="2394248"/>
                    <a:pt x="0" y="1858277"/>
                    <a:pt x="0" y="119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72580" rIns="36000" bIns="37257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/>
                <a:t>przygotowanie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88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79455-2FE0-4D2D-8281-BEE70422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58" y="585216"/>
            <a:ext cx="9720072" cy="1499616"/>
          </a:xfrm>
        </p:spPr>
        <p:txBody>
          <a:bodyPr/>
          <a:lstStyle/>
          <a:p>
            <a:r>
              <a:rPr lang="pl-PL" b="1" dirty="0" err="1"/>
              <a:t>Upcycling</a:t>
            </a:r>
            <a:r>
              <a:rPr lang="pl-PL" b="1" dirty="0"/>
              <a:t> – trochę historii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326CE-6B04-467C-BC26-AA1A0CA6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64" y="1929384"/>
            <a:ext cx="10634472" cy="471144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dirty="0"/>
              <a:t>Popularna teraz sztuka </a:t>
            </a:r>
            <a:r>
              <a:rPr lang="pl-PL" sz="2800" dirty="0" err="1"/>
              <a:t>upcyclingu</a:t>
            </a:r>
            <a:r>
              <a:rPr lang="pl-PL" sz="2800" dirty="0"/>
              <a:t> sama w sobie nie stanowi nowatorskiego pomysły, ponieważ już w czasach dwudziestolecia międzywojennego za sprawą awangardy zebranej wokół ruchu </a:t>
            </a:r>
            <a:r>
              <a:rPr lang="pl-PL" sz="2800" b="1" dirty="0">
                <a:solidFill>
                  <a:srgbClr val="2CACD6"/>
                </a:solidFill>
              </a:rPr>
              <a:t>Dada</a:t>
            </a:r>
            <a:r>
              <a:rPr lang="pl-PL" sz="2800" b="1" dirty="0"/>
              <a:t>, </a:t>
            </a:r>
            <a:r>
              <a:rPr lang="pl-PL" sz="2800" dirty="0"/>
              <a:t>zaczęto wykorzystywać stare materiały.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dirty="0"/>
              <a:t>Jednym z godnych reprezentantów tej sztuki może być </a:t>
            </a:r>
            <a:r>
              <a:rPr lang="pl-PL" sz="2800" i="1" dirty="0"/>
              <a:t>Fontanna</a:t>
            </a:r>
            <a:r>
              <a:rPr lang="pl-PL" sz="2800" dirty="0"/>
              <a:t> </a:t>
            </a:r>
            <a:r>
              <a:rPr lang="pl-PL" sz="2800" b="1" dirty="0">
                <a:solidFill>
                  <a:srgbClr val="2CACD6"/>
                </a:solidFill>
              </a:rPr>
              <a:t>Marcela Duchampa </a:t>
            </a:r>
            <a:r>
              <a:rPr lang="pl-PL" sz="2800" dirty="0"/>
              <a:t>-</a:t>
            </a:r>
            <a:r>
              <a:rPr lang="pl-PL" sz="2800" b="1" dirty="0"/>
              <a:t> </a:t>
            </a:r>
            <a:r>
              <a:rPr lang="pl-PL" sz="2800" dirty="0"/>
              <a:t>Urynał znalazł się w najbardziej znanych galeriach sztuki i muzeach na świecie.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800" dirty="0"/>
              <a:t>Aby podwyższyć wartość oraz znaczenie dzieł sztuki artyści związani z </a:t>
            </a:r>
            <a:r>
              <a:rPr lang="pl-PL" sz="2800" b="1" dirty="0">
                <a:solidFill>
                  <a:srgbClr val="2CACD6"/>
                </a:solidFill>
              </a:rPr>
              <a:t>dadaizmem</a:t>
            </a:r>
            <a:r>
              <a:rPr lang="pl-PL" sz="2800" dirty="0"/>
              <a:t> używali starych, zaskakujących obiektów. Miały one na celu wstrząśnięcie publicznością oraz zwrócenie uwagi na konieczność przetwarzania śmieci aby dać wytchnięcie naszej planecie. </a:t>
            </a:r>
          </a:p>
        </p:txBody>
      </p:sp>
    </p:spTree>
    <p:extLst>
      <p:ext uri="{BB962C8B-B14F-4D97-AF65-F5344CB8AC3E}">
        <p14:creationId xmlns:p14="http://schemas.microsoft.com/office/powerpoint/2010/main" val="418988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681D4-F3BD-4539-8F6C-08DF4E19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575328"/>
            <a:ext cx="3067812" cy="2320290"/>
          </a:xfrm>
        </p:spPr>
        <p:txBody>
          <a:bodyPr/>
          <a:lstStyle/>
          <a:p>
            <a:r>
              <a:rPr lang="pl-PL" dirty="0">
                <a:solidFill>
                  <a:srgbClr val="2CACD6"/>
                </a:solidFill>
              </a:rPr>
              <a:t>Fontanna</a:t>
            </a:r>
            <a:br>
              <a:rPr lang="pl-PL" dirty="0"/>
            </a:br>
            <a:r>
              <a:rPr lang="pl-PL" b="1" dirty="0">
                <a:solidFill>
                  <a:srgbClr val="EE2F52"/>
                </a:solidFill>
              </a:rPr>
              <a:t>Marcela Duchampa</a:t>
            </a:r>
            <a:endParaRPr lang="pl-PL" dirty="0">
              <a:solidFill>
                <a:srgbClr val="EE2F52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E9D1C8B-52AF-4571-8AF5-5A1DA2F77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63" y="689628"/>
            <a:ext cx="8056181" cy="520825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BF05B65-65F5-432D-9E8F-F2DE6CDF404D}"/>
              </a:ext>
            </a:extLst>
          </p:cNvPr>
          <p:cNvSpPr txBox="1"/>
          <p:nvPr/>
        </p:nvSpPr>
        <p:spPr>
          <a:xfrm>
            <a:off x="240030" y="6454121"/>
            <a:ext cx="938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4"/>
              </a:rPr>
              <a:t>https://kmag.pl/article/fontanna-duchampw.ow</a:t>
            </a:r>
            <a:r>
              <a:rPr lang="pl-PL" sz="1200" dirty="0"/>
              <a:t> (16.10.2022)</a:t>
            </a:r>
          </a:p>
        </p:txBody>
      </p:sp>
    </p:spTree>
    <p:extLst>
      <p:ext uri="{BB962C8B-B14F-4D97-AF65-F5344CB8AC3E}">
        <p14:creationId xmlns:p14="http://schemas.microsoft.com/office/powerpoint/2010/main" val="323709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A2777-2373-49ED-81B1-0D547F97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" y="1327960"/>
            <a:ext cx="3319272" cy="149961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CACD6"/>
                </a:solidFill>
              </a:rPr>
              <a:t>Certain is nothing now</a:t>
            </a:r>
            <a:br>
              <a:rPr lang="pl-PL" sz="5400" dirty="0">
                <a:solidFill>
                  <a:srgbClr val="2CACD6"/>
                </a:solidFill>
              </a:rPr>
            </a:br>
            <a:r>
              <a:rPr lang="pl-PL" sz="5400" b="1" dirty="0">
                <a:solidFill>
                  <a:srgbClr val="EE2F52"/>
                </a:solidFill>
              </a:rPr>
              <a:t>J</a:t>
            </a:r>
            <a:r>
              <a:rPr lang="en-US" sz="5400" b="1" dirty="0" err="1">
                <a:solidFill>
                  <a:srgbClr val="EE2F52"/>
                </a:solidFill>
              </a:rPr>
              <a:t>ulia</a:t>
            </a:r>
            <a:r>
              <a:rPr lang="en-US" sz="5400" b="1" dirty="0">
                <a:solidFill>
                  <a:srgbClr val="EE2F52"/>
                </a:solidFill>
              </a:rPr>
              <a:t> Goodman</a:t>
            </a:r>
            <a:endParaRPr lang="en-US" sz="5400" dirty="0">
              <a:solidFill>
                <a:srgbClr val="EE2F52"/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4125D63-EDB9-438B-A4A3-CFC3F895C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42193"/>
            <a:ext cx="3112770" cy="4743092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A2E1CA3A-FBFF-474D-8437-421A170CC2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12" y="200209"/>
            <a:ext cx="4070400" cy="61056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199E71-84D8-481B-9EDE-1B5F2F243F74}"/>
              </a:ext>
            </a:extLst>
          </p:cNvPr>
          <p:cNvSpPr txBox="1"/>
          <p:nvPr/>
        </p:nvSpPr>
        <p:spPr>
          <a:xfrm>
            <a:off x="8013767" y="6441454"/>
            <a:ext cx="4245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dirty="0">
                <a:hlinkClick r:id="rId5"/>
              </a:rPr>
              <a:t>http://reused.pl/trash-art-smieci</a:t>
            </a:r>
            <a:r>
              <a:rPr lang="pl-PL" sz="1400" dirty="0"/>
              <a:t> 16.10.2022</a:t>
            </a:r>
          </a:p>
        </p:txBody>
      </p:sp>
    </p:spTree>
    <p:extLst>
      <p:ext uri="{BB962C8B-B14F-4D97-AF65-F5344CB8AC3E}">
        <p14:creationId xmlns:p14="http://schemas.microsoft.com/office/powerpoint/2010/main" val="42113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CF22E-E337-4905-9DC0-26A96B17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58" y="743842"/>
            <a:ext cx="3250692" cy="1499616"/>
          </a:xfrm>
        </p:spPr>
        <p:txBody>
          <a:bodyPr/>
          <a:lstStyle/>
          <a:p>
            <a:r>
              <a:rPr lang="pl-PL" dirty="0" err="1">
                <a:solidFill>
                  <a:srgbClr val="2CACD6"/>
                </a:solidFill>
              </a:rPr>
              <a:t>Trash</a:t>
            </a:r>
            <a:r>
              <a:rPr lang="pl-PL" dirty="0">
                <a:solidFill>
                  <a:srgbClr val="2CACD6"/>
                </a:solidFill>
              </a:rPr>
              <a:t> People</a:t>
            </a:r>
            <a:br>
              <a:rPr lang="pl-PL" dirty="0"/>
            </a:br>
            <a:r>
              <a:rPr lang="pl-PL" b="1" dirty="0">
                <a:solidFill>
                  <a:srgbClr val="EE2F52"/>
                </a:solidFill>
              </a:rPr>
              <a:t>HA </a:t>
            </a:r>
            <a:r>
              <a:rPr lang="pl-PL" b="1" dirty="0" err="1">
                <a:solidFill>
                  <a:srgbClr val="EE2F52"/>
                </a:solidFill>
              </a:rPr>
              <a:t>Schult</a:t>
            </a:r>
            <a:endParaRPr lang="pl-PL" b="1" dirty="0">
              <a:solidFill>
                <a:srgbClr val="EE2F52"/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84570EC-A712-4D4C-A715-0DCC4921D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7" y="2388870"/>
            <a:ext cx="5825872" cy="3883914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B68CBAB-7565-4B48-8961-AD56AF6055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2" y="132390"/>
            <a:ext cx="4439109" cy="2851135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E233EFC-2723-42CA-A575-4F9B9B2E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94" y="3183951"/>
            <a:ext cx="4439109" cy="295940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F3782D9-6AD6-41CB-B9FF-6F0BF1609905}"/>
              </a:ext>
            </a:extLst>
          </p:cNvPr>
          <p:cNvSpPr txBox="1"/>
          <p:nvPr/>
        </p:nvSpPr>
        <p:spPr>
          <a:xfrm>
            <a:off x="8109936" y="6400933"/>
            <a:ext cx="4245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dirty="0">
                <a:hlinkClick r:id="rId6"/>
              </a:rPr>
              <a:t>http://reused.pl/trash-art-smieci</a:t>
            </a:r>
            <a:r>
              <a:rPr lang="pl-PL" sz="1400" dirty="0"/>
              <a:t> 17.10.2022</a:t>
            </a:r>
          </a:p>
        </p:txBody>
      </p:sp>
    </p:spTree>
    <p:extLst>
      <p:ext uri="{BB962C8B-B14F-4D97-AF65-F5344CB8AC3E}">
        <p14:creationId xmlns:p14="http://schemas.microsoft.com/office/powerpoint/2010/main" val="2416731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1938</TotalTime>
  <Words>2271</Words>
  <Application>Microsoft Office PowerPoint</Application>
  <PresentationFormat>Panoramiczny</PresentationFormat>
  <Paragraphs>153</Paragraphs>
  <Slides>26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Papier czerpany</vt:lpstr>
      <vt:lpstr>KRETYWNOŚĆ</vt:lpstr>
      <vt:lpstr>JUNK / TRASH ART</vt:lpstr>
      <vt:lpstr>CZYM JEST DLA CIEBIE KRATYWNOŚĆ?</vt:lpstr>
      <vt:lpstr>ETAPY TWÓRCZEGO MYŚLENIA</vt:lpstr>
      <vt:lpstr>Upcycling – trochę historii</vt:lpstr>
      <vt:lpstr>Fontanna Marcela Duchampa</vt:lpstr>
      <vt:lpstr>Certain is nothing now Julia Goodman</vt:lpstr>
      <vt:lpstr>Trash People HA Schult</vt:lpstr>
      <vt:lpstr>Robert Bradford</vt:lpstr>
      <vt:lpstr>Ciekawostki </vt:lpstr>
      <vt:lpstr>Historia papiernictwa (1)</vt:lpstr>
      <vt:lpstr>Historia papiernictwa (2)</vt:lpstr>
      <vt:lpstr>Prezentacja programu PowerPoint</vt:lpstr>
      <vt:lpstr>CIEKAWOSTKI </vt:lpstr>
      <vt:lpstr>Papier czerpany w XXI wieku</vt:lpstr>
      <vt:lpstr>Przygotowanie masy papierniczej</vt:lpstr>
      <vt:lpstr>Przygotowanie masy papierniczej – domowym sposobem</vt:lpstr>
      <vt:lpstr>Czerpanie papieru</vt:lpstr>
      <vt:lpstr>Czerpanie papieru - domowym sposobem</vt:lpstr>
      <vt:lpstr>Suszenie, gładzenie i prasowanie</vt:lpstr>
      <vt:lpstr>Suszenie, gładzenie i prasowanie - domowym sposobem</vt:lpstr>
      <vt:lpstr>Ciekawostki </vt:lpstr>
      <vt:lpstr>Bibliografia</vt:lpstr>
      <vt:lpstr>Materiał został przygotowany w ramach projektu „art-eco” PRZEZ EKESPERTÓW MIĘDZYNARODOWEGO PARTNERSTWA: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AUTOPORTRET – WEWNĘTRZNY PEJZAŻ EMOCJONALNY</dc:title>
  <dc:creator>Kamila</dc:creator>
  <cp:lastModifiedBy>Aleksandra Ścibich-Kopiec</cp:lastModifiedBy>
  <cp:revision>26</cp:revision>
  <dcterms:created xsi:type="dcterms:W3CDTF">2022-10-16T08:43:22Z</dcterms:created>
  <dcterms:modified xsi:type="dcterms:W3CDTF">2022-10-23T17:36:07Z</dcterms:modified>
</cp:coreProperties>
</file>